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72" r:id="rId6"/>
    <p:sldMasterId id="2147483789" r:id="rId7"/>
    <p:sldMasterId id="2147483809" r:id="rId8"/>
  </p:sldMasterIdLst>
  <p:notesMasterIdLst>
    <p:notesMasterId r:id="rId46"/>
  </p:notesMasterIdLst>
  <p:handoutMasterIdLst>
    <p:handoutMasterId r:id="rId47"/>
  </p:handoutMasterIdLst>
  <p:sldIdLst>
    <p:sldId id="717" r:id="rId9"/>
    <p:sldId id="702" r:id="rId10"/>
    <p:sldId id="701" r:id="rId11"/>
    <p:sldId id="703" r:id="rId12"/>
    <p:sldId id="676" r:id="rId13"/>
    <p:sldId id="677" r:id="rId14"/>
    <p:sldId id="678" r:id="rId15"/>
    <p:sldId id="679" r:id="rId16"/>
    <p:sldId id="680" r:id="rId17"/>
    <p:sldId id="684" r:id="rId18"/>
    <p:sldId id="685" r:id="rId19"/>
    <p:sldId id="686" r:id="rId20"/>
    <p:sldId id="687" r:id="rId21"/>
    <p:sldId id="688" r:id="rId22"/>
    <p:sldId id="689" r:id="rId23"/>
    <p:sldId id="690" r:id="rId24"/>
    <p:sldId id="691" r:id="rId25"/>
    <p:sldId id="692" r:id="rId26"/>
    <p:sldId id="715" r:id="rId27"/>
    <p:sldId id="693" r:id="rId28"/>
    <p:sldId id="694" r:id="rId29"/>
    <p:sldId id="695" r:id="rId30"/>
    <p:sldId id="714" r:id="rId31"/>
    <p:sldId id="704" r:id="rId32"/>
    <p:sldId id="705" r:id="rId33"/>
    <p:sldId id="706" r:id="rId34"/>
    <p:sldId id="713" r:id="rId35"/>
    <p:sldId id="708" r:id="rId36"/>
    <p:sldId id="709" r:id="rId37"/>
    <p:sldId id="710" r:id="rId38"/>
    <p:sldId id="711" r:id="rId39"/>
    <p:sldId id="712" r:id="rId40"/>
    <p:sldId id="716" r:id="rId41"/>
    <p:sldId id="719" r:id="rId42"/>
    <p:sldId id="720" r:id="rId43"/>
    <p:sldId id="700" r:id="rId44"/>
    <p:sldId id="718" r:id="rId45"/>
  </p:sldIdLst>
  <p:sldSz cx="12188825" cy="6858000"/>
  <p:notesSz cx="7023100" cy="93091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717"/>
            <p14:sldId id="702"/>
            <p14:sldId id="701"/>
            <p14:sldId id="703"/>
            <p14:sldId id="676"/>
            <p14:sldId id="677"/>
            <p14:sldId id="678"/>
            <p14:sldId id="679"/>
            <p14:sldId id="680"/>
            <p14:sldId id="684"/>
            <p14:sldId id="685"/>
            <p14:sldId id="686"/>
            <p14:sldId id="687"/>
            <p14:sldId id="688"/>
            <p14:sldId id="689"/>
            <p14:sldId id="690"/>
            <p14:sldId id="691"/>
            <p14:sldId id="692"/>
            <p14:sldId id="715"/>
            <p14:sldId id="693"/>
            <p14:sldId id="694"/>
            <p14:sldId id="695"/>
            <p14:sldId id="714"/>
            <p14:sldId id="704"/>
            <p14:sldId id="705"/>
            <p14:sldId id="706"/>
            <p14:sldId id="713"/>
            <p14:sldId id="708"/>
            <p14:sldId id="709"/>
            <p14:sldId id="710"/>
            <p14:sldId id="711"/>
            <p14:sldId id="712"/>
            <p14:sldId id="716"/>
            <p14:sldId id="719"/>
            <p14:sldId id="720"/>
            <p14:sldId id="700"/>
            <p14:sldId id="718"/>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Conard" initials="JC" lastIdx="3" clrIdx="0"/>
  <p:cmAuthor id="1" name="Jonah Sterling" initials="JB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AEEF"/>
    <a:srgbClr val="5BADFF"/>
    <a:srgbClr val="9A009A"/>
    <a:srgbClr val="92D050"/>
    <a:srgbClr val="FFFFFF"/>
    <a:srgbClr val="000000"/>
    <a:srgbClr val="A6A6A6"/>
    <a:srgbClr val="FF33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6" autoAdjust="0"/>
    <p:restoredTop sz="89550" autoAdjust="0"/>
  </p:normalViewPr>
  <p:slideViewPr>
    <p:cSldViewPr snapToGrid="0">
      <p:cViewPr varScale="1">
        <p:scale>
          <a:sx n="118" d="100"/>
          <a:sy n="118" d="100"/>
        </p:scale>
        <p:origin x="102" y="12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42" d="100"/>
        <a:sy n="42"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BE1E8-E374-4700-A113-2B8F60D6361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8E85A6D-76E6-4990-B154-6CE12683D6A3}">
      <dgm:prSet phldrT="[Text]" custT="1"/>
      <dgm:spPr>
        <a:solidFill>
          <a:srgbClr val="00AEEF"/>
        </a:solidFill>
      </dgm:spPr>
      <dgm:t>
        <a:bodyPr/>
        <a:lstStyle/>
        <a:p>
          <a:r>
            <a:rPr lang="en-US" sz="2000" dirty="0" smtClean="0">
              <a:solidFill>
                <a:schemeClr val="bg1"/>
              </a:solidFill>
            </a:rPr>
            <a:t>Up to $150 in Azure credit per month</a:t>
          </a:r>
          <a:endParaRPr lang="en-US" sz="2000" dirty="0">
            <a:solidFill>
              <a:schemeClr val="bg1"/>
            </a:solidFill>
          </a:endParaRPr>
        </a:p>
      </dgm:t>
    </dgm:pt>
    <dgm:pt modelId="{7FC160B7-7D42-4527-B3AB-0D0D9FF0553B}" type="parTrans" cxnId="{56517AC0-07A6-4C63-8FE6-BA2F5FE7B507}">
      <dgm:prSet/>
      <dgm:spPr/>
      <dgm:t>
        <a:bodyPr/>
        <a:lstStyle/>
        <a:p>
          <a:endParaRPr lang="en-US" sz="1200">
            <a:solidFill>
              <a:srgbClr val="292929"/>
            </a:solidFill>
          </a:endParaRPr>
        </a:p>
      </dgm:t>
    </dgm:pt>
    <dgm:pt modelId="{BC4E8F9A-CE0E-4D8A-9379-45C07103BECD}" type="sibTrans" cxnId="{56517AC0-07A6-4C63-8FE6-BA2F5FE7B507}">
      <dgm:prSet/>
      <dgm:spPr/>
      <dgm:t>
        <a:bodyPr/>
        <a:lstStyle/>
        <a:p>
          <a:endParaRPr lang="en-US" sz="1200">
            <a:solidFill>
              <a:srgbClr val="292929"/>
            </a:solidFill>
          </a:endParaRPr>
        </a:p>
      </dgm:t>
    </dgm:pt>
    <dgm:pt modelId="{B26F969C-5AD2-4A47-A2D1-FC1E1705DED6}">
      <dgm:prSet phldrT="[Text]" custT="1"/>
      <dgm:spPr/>
      <dgm:t>
        <a:bodyPr/>
        <a:lstStyle/>
        <a:p>
          <a:r>
            <a:rPr lang="en-US" sz="1600" dirty="0" smtClean="0">
              <a:solidFill>
                <a:srgbClr val="292929"/>
              </a:solidFill>
            </a:rPr>
            <a:t>Use credits on any Windows Azure service you want for </a:t>
          </a:r>
          <a:r>
            <a:rPr lang="en-US" sz="1600" dirty="0" err="1" smtClean="0">
              <a:solidFill>
                <a:srgbClr val="292929"/>
              </a:solidFill>
            </a:rPr>
            <a:t>dev</a:t>
          </a:r>
          <a:r>
            <a:rPr lang="en-US" sz="1600" dirty="0" smtClean="0">
              <a:solidFill>
                <a:srgbClr val="292929"/>
              </a:solidFill>
            </a:rPr>
            <a:t>/test incl. Virtual Machines (VMs), Web Sites, Cloud Services, Mobile Services, Storage, SQL Database, Content Delivery Network, </a:t>
          </a:r>
          <a:r>
            <a:rPr lang="en-US" sz="1600" dirty="0" err="1" smtClean="0">
              <a:solidFill>
                <a:srgbClr val="292929"/>
              </a:solidFill>
            </a:rPr>
            <a:t>HDInsight</a:t>
          </a:r>
          <a:r>
            <a:rPr lang="en-US" sz="1600" dirty="0" smtClean="0">
              <a:solidFill>
                <a:srgbClr val="292929"/>
              </a:solidFill>
            </a:rPr>
            <a:t>, Media Services, and more.  </a:t>
          </a:r>
          <a:endParaRPr lang="en-US" sz="1600" dirty="0">
            <a:solidFill>
              <a:srgbClr val="292929"/>
            </a:solidFill>
          </a:endParaRPr>
        </a:p>
      </dgm:t>
    </dgm:pt>
    <dgm:pt modelId="{D75FCE49-17B0-431F-B0C1-EEECB69F6251}" type="parTrans" cxnId="{AD331486-0641-4138-9F77-A18A90CA148E}">
      <dgm:prSet/>
      <dgm:spPr/>
      <dgm:t>
        <a:bodyPr/>
        <a:lstStyle/>
        <a:p>
          <a:endParaRPr lang="en-US" sz="1200">
            <a:solidFill>
              <a:srgbClr val="292929"/>
            </a:solidFill>
          </a:endParaRPr>
        </a:p>
      </dgm:t>
    </dgm:pt>
    <dgm:pt modelId="{FB3ABD5E-097F-4529-9191-8F816FC6729C}" type="sibTrans" cxnId="{AD331486-0641-4138-9F77-A18A90CA148E}">
      <dgm:prSet/>
      <dgm:spPr/>
      <dgm:t>
        <a:bodyPr/>
        <a:lstStyle/>
        <a:p>
          <a:endParaRPr lang="en-US" sz="1200">
            <a:solidFill>
              <a:srgbClr val="292929"/>
            </a:solidFill>
          </a:endParaRPr>
        </a:p>
      </dgm:t>
    </dgm:pt>
    <dgm:pt modelId="{425519D7-0CCD-4F5C-83C9-00FD4B194E89}">
      <dgm:prSet phldrT="[Text]" custT="1"/>
      <dgm:spPr>
        <a:solidFill>
          <a:srgbClr val="00AEEF"/>
        </a:solidFill>
      </dgm:spPr>
      <dgm:t>
        <a:bodyPr/>
        <a:lstStyle/>
        <a:p>
          <a:r>
            <a:rPr lang="en-US" sz="2000" dirty="0" smtClean="0">
              <a:solidFill>
                <a:srgbClr val="FFFFFF"/>
              </a:solidFill>
            </a:rPr>
            <a:t>Discounted rates</a:t>
          </a:r>
          <a:endParaRPr lang="en-US" sz="2000" dirty="0">
            <a:solidFill>
              <a:srgbClr val="FFFFFF"/>
            </a:solidFill>
          </a:endParaRPr>
        </a:p>
      </dgm:t>
    </dgm:pt>
    <dgm:pt modelId="{4D833B49-7F40-434D-8C99-30096D8070E9}" type="parTrans" cxnId="{621A8F06-58CE-4D85-8C24-144F7AFB59E0}">
      <dgm:prSet/>
      <dgm:spPr/>
      <dgm:t>
        <a:bodyPr/>
        <a:lstStyle/>
        <a:p>
          <a:endParaRPr lang="en-US" sz="1200">
            <a:solidFill>
              <a:srgbClr val="292929"/>
            </a:solidFill>
          </a:endParaRPr>
        </a:p>
      </dgm:t>
    </dgm:pt>
    <dgm:pt modelId="{04E98565-CE47-4FDA-8F7D-32F72C8D1434}" type="sibTrans" cxnId="{621A8F06-58CE-4D85-8C24-144F7AFB59E0}">
      <dgm:prSet/>
      <dgm:spPr/>
      <dgm:t>
        <a:bodyPr/>
        <a:lstStyle/>
        <a:p>
          <a:endParaRPr lang="en-US" sz="1200">
            <a:solidFill>
              <a:srgbClr val="292929"/>
            </a:solidFill>
          </a:endParaRPr>
        </a:p>
      </dgm:t>
    </dgm:pt>
    <dgm:pt modelId="{90275400-6D67-4402-82EA-6AC869274BE7}">
      <dgm:prSet phldrT="[Text]" custT="1"/>
      <dgm:spPr/>
      <dgm:t>
        <a:bodyPr/>
        <a:lstStyle/>
        <a:p>
          <a:r>
            <a:rPr lang="en-US" sz="1600" dirty="0" smtClean="0">
              <a:solidFill>
                <a:srgbClr val="292929"/>
              </a:solidFill>
            </a:rPr>
            <a:t>MSDN subscribers receive:</a:t>
          </a:r>
          <a:endParaRPr lang="en-US" sz="1600" dirty="0">
            <a:solidFill>
              <a:srgbClr val="292929"/>
            </a:solidFill>
          </a:endParaRPr>
        </a:p>
      </dgm:t>
    </dgm:pt>
    <dgm:pt modelId="{EE418AAC-52ED-4DAB-8D87-6EC670AE9A3E}" type="parTrans" cxnId="{0BDE8B0A-A96E-4CF6-A1A6-70295D229284}">
      <dgm:prSet/>
      <dgm:spPr/>
      <dgm:t>
        <a:bodyPr/>
        <a:lstStyle/>
        <a:p>
          <a:endParaRPr lang="en-US" sz="1200">
            <a:solidFill>
              <a:srgbClr val="292929"/>
            </a:solidFill>
          </a:endParaRPr>
        </a:p>
      </dgm:t>
    </dgm:pt>
    <dgm:pt modelId="{7BD0C932-7628-4B3C-AF02-26DE44BAACC8}" type="sibTrans" cxnId="{0BDE8B0A-A96E-4CF6-A1A6-70295D229284}">
      <dgm:prSet/>
      <dgm:spPr/>
      <dgm:t>
        <a:bodyPr/>
        <a:lstStyle/>
        <a:p>
          <a:endParaRPr lang="en-US" sz="1200">
            <a:solidFill>
              <a:srgbClr val="292929"/>
            </a:solidFill>
          </a:endParaRPr>
        </a:p>
      </dgm:t>
    </dgm:pt>
    <dgm:pt modelId="{AE57C85B-FCE3-4EBE-8C1A-BE5E3DC6CCDD}">
      <dgm:prSet custT="1"/>
      <dgm:spPr/>
      <dgm:t>
        <a:bodyPr/>
        <a:lstStyle/>
        <a:p>
          <a:r>
            <a:rPr lang="en-US" sz="1400" dirty="0" smtClean="0">
              <a:solidFill>
                <a:srgbClr val="292929"/>
              </a:solidFill>
            </a:rPr>
            <a:t>Visual Studio Professional with MSDN OR Visual Studio Test Professional: </a:t>
          </a:r>
          <a:r>
            <a:rPr lang="en-US" sz="1400" b="1" dirty="0" smtClean="0">
              <a:solidFill>
                <a:srgbClr val="292929"/>
              </a:solidFill>
            </a:rPr>
            <a:t>$50 per month</a:t>
          </a:r>
        </a:p>
      </dgm:t>
    </dgm:pt>
    <dgm:pt modelId="{1D14F421-2F7C-4BB0-BC1B-0A22A394B18A}" type="parTrans" cxnId="{D3297530-77C5-4FFF-AFC2-F21D7037F4F6}">
      <dgm:prSet/>
      <dgm:spPr/>
      <dgm:t>
        <a:bodyPr/>
        <a:lstStyle/>
        <a:p>
          <a:endParaRPr lang="en-US" sz="1200">
            <a:solidFill>
              <a:srgbClr val="292929"/>
            </a:solidFill>
          </a:endParaRPr>
        </a:p>
      </dgm:t>
    </dgm:pt>
    <dgm:pt modelId="{9606DF4B-372D-4912-8310-664D0BAF883E}" type="sibTrans" cxnId="{D3297530-77C5-4FFF-AFC2-F21D7037F4F6}">
      <dgm:prSet/>
      <dgm:spPr/>
      <dgm:t>
        <a:bodyPr/>
        <a:lstStyle/>
        <a:p>
          <a:endParaRPr lang="en-US" sz="1200">
            <a:solidFill>
              <a:srgbClr val="292929"/>
            </a:solidFill>
          </a:endParaRPr>
        </a:p>
      </dgm:t>
    </dgm:pt>
    <dgm:pt modelId="{FD350BCD-36FC-46EE-A571-B2965A6B8276}">
      <dgm:prSet custT="1"/>
      <dgm:spPr/>
      <dgm:t>
        <a:bodyPr/>
        <a:lstStyle/>
        <a:p>
          <a:r>
            <a:rPr lang="en-US" sz="1400" dirty="0" smtClean="0">
              <a:solidFill>
                <a:srgbClr val="292929"/>
              </a:solidFill>
            </a:rPr>
            <a:t>Visual Studio Premium with MSDN OR MSDN Platforms: </a:t>
          </a:r>
          <a:r>
            <a:rPr lang="en-US" sz="1400" b="1" dirty="0" smtClean="0">
              <a:solidFill>
                <a:srgbClr val="292929"/>
              </a:solidFill>
            </a:rPr>
            <a:t>$100 per month</a:t>
          </a:r>
        </a:p>
      </dgm:t>
    </dgm:pt>
    <dgm:pt modelId="{D6C8E8F6-FDAF-45F8-985B-B45ABFE696E5}" type="parTrans" cxnId="{BAEE5967-643E-4D20-A836-B622E81F80EB}">
      <dgm:prSet/>
      <dgm:spPr/>
      <dgm:t>
        <a:bodyPr/>
        <a:lstStyle/>
        <a:p>
          <a:endParaRPr lang="en-US" sz="1200">
            <a:solidFill>
              <a:srgbClr val="292929"/>
            </a:solidFill>
          </a:endParaRPr>
        </a:p>
      </dgm:t>
    </dgm:pt>
    <dgm:pt modelId="{38FB55C2-B30C-4522-846F-163341907DF8}" type="sibTrans" cxnId="{BAEE5967-643E-4D20-A836-B622E81F80EB}">
      <dgm:prSet/>
      <dgm:spPr/>
      <dgm:t>
        <a:bodyPr/>
        <a:lstStyle/>
        <a:p>
          <a:endParaRPr lang="en-US" sz="1200">
            <a:solidFill>
              <a:srgbClr val="292929"/>
            </a:solidFill>
          </a:endParaRPr>
        </a:p>
      </dgm:t>
    </dgm:pt>
    <dgm:pt modelId="{BF997783-0F8F-4E85-970D-869DAA7F81A9}">
      <dgm:prSet custT="1"/>
      <dgm:spPr/>
      <dgm:t>
        <a:bodyPr/>
        <a:lstStyle/>
        <a:p>
          <a:r>
            <a:rPr lang="en-US" sz="1400" dirty="0" smtClean="0">
              <a:solidFill>
                <a:srgbClr val="292929"/>
              </a:solidFill>
            </a:rPr>
            <a:t>Visual Studio Ultimate with MSDN: </a:t>
          </a:r>
          <a:r>
            <a:rPr lang="en-US" sz="1400" b="1" dirty="0" smtClean="0">
              <a:solidFill>
                <a:srgbClr val="292929"/>
              </a:solidFill>
            </a:rPr>
            <a:t>$150 per month </a:t>
          </a:r>
          <a:r>
            <a:rPr lang="en-US" sz="1400" dirty="0" smtClean="0">
              <a:solidFill>
                <a:srgbClr val="292929"/>
              </a:solidFill>
            </a:rPr>
            <a:t>– </a:t>
          </a:r>
          <a:r>
            <a:rPr lang="en-US" sz="1400" b="1" i="1" dirty="0" smtClean="0">
              <a:solidFill>
                <a:srgbClr val="292929"/>
              </a:solidFill>
            </a:rPr>
            <a:t>Example: Three live </a:t>
          </a:r>
          <a:r>
            <a:rPr lang="en-US" sz="1400" b="1" i="1" dirty="0" err="1" smtClean="0">
              <a:solidFill>
                <a:srgbClr val="292929"/>
              </a:solidFill>
            </a:rPr>
            <a:t>dev</a:t>
          </a:r>
          <a:r>
            <a:rPr lang="en-US" sz="1400" b="1" i="1" dirty="0" smtClean="0">
              <a:solidFill>
                <a:srgbClr val="292929"/>
              </a:solidFill>
            </a:rPr>
            <a:t>/test machines every day!</a:t>
          </a:r>
          <a:endParaRPr lang="en-US" sz="1400" b="1" i="1" dirty="0">
            <a:solidFill>
              <a:srgbClr val="292929"/>
            </a:solidFill>
          </a:endParaRPr>
        </a:p>
      </dgm:t>
    </dgm:pt>
    <dgm:pt modelId="{ED0D4CE3-FAF8-43D8-9086-42F1A4702577}" type="parTrans" cxnId="{07D9F94F-A9C6-4BA8-ADD0-F5EF563CDBA8}">
      <dgm:prSet/>
      <dgm:spPr/>
      <dgm:t>
        <a:bodyPr/>
        <a:lstStyle/>
        <a:p>
          <a:endParaRPr lang="en-US" sz="1200">
            <a:solidFill>
              <a:srgbClr val="292929"/>
            </a:solidFill>
          </a:endParaRPr>
        </a:p>
      </dgm:t>
    </dgm:pt>
    <dgm:pt modelId="{97DB0F11-D7A5-4DE9-A86B-035BC54B9E01}" type="sibTrans" cxnId="{07D9F94F-A9C6-4BA8-ADD0-F5EF563CDBA8}">
      <dgm:prSet/>
      <dgm:spPr/>
      <dgm:t>
        <a:bodyPr/>
        <a:lstStyle/>
        <a:p>
          <a:endParaRPr lang="en-US" sz="1200">
            <a:solidFill>
              <a:srgbClr val="292929"/>
            </a:solidFill>
          </a:endParaRPr>
        </a:p>
      </dgm:t>
    </dgm:pt>
    <dgm:pt modelId="{D422FAB1-DD2C-4397-86A0-72D5C63DA71B}">
      <dgm:prSet custT="1"/>
      <dgm:spPr/>
      <dgm:t>
        <a:bodyPr/>
        <a:lstStyle/>
        <a:p>
          <a:r>
            <a:rPr lang="en-US" sz="1400" dirty="0" smtClean="0">
              <a:solidFill>
                <a:srgbClr val="292929"/>
              </a:solidFill>
            </a:rPr>
            <a:t>33% discount on Windows Virtual Machines</a:t>
          </a:r>
        </a:p>
      </dgm:t>
    </dgm:pt>
    <dgm:pt modelId="{0AA3265A-4FD6-4E16-9D2D-D59B22752436}" type="parTrans" cxnId="{AF568ACB-8C9E-4711-98E2-B125B792A0CF}">
      <dgm:prSet/>
      <dgm:spPr/>
      <dgm:t>
        <a:bodyPr/>
        <a:lstStyle/>
        <a:p>
          <a:endParaRPr lang="en-US">
            <a:solidFill>
              <a:srgbClr val="292929"/>
            </a:solidFill>
          </a:endParaRPr>
        </a:p>
      </dgm:t>
    </dgm:pt>
    <dgm:pt modelId="{01BD2149-A4E3-4803-A7B8-C5650011F845}" type="sibTrans" cxnId="{AF568ACB-8C9E-4711-98E2-B125B792A0CF}">
      <dgm:prSet/>
      <dgm:spPr/>
      <dgm:t>
        <a:bodyPr/>
        <a:lstStyle/>
        <a:p>
          <a:endParaRPr lang="en-US">
            <a:solidFill>
              <a:srgbClr val="292929"/>
            </a:solidFill>
          </a:endParaRPr>
        </a:p>
      </dgm:t>
    </dgm:pt>
    <dgm:pt modelId="{EC8418E3-285A-4B96-ABAE-B3A348657138}">
      <dgm:prSet custT="1"/>
      <dgm:spPr/>
      <dgm:t>
        <a:bodyPr/>
        <a:lstStyle/>
        <a:p>
          <a:r>
            <a:rPr lang="en-US" sz="1400" dirty="0" smtClean="0">
              <a:solidFill>
                <a:srgbClr val="292929"/>
              </a:solidFill>
            </a:rPr>
            <a:t>25% discounts on Cloud Services, </a:t>
          </a:r>
          <a:r>
            <a:rPr lang="en-US" sz="1400" dirty="0" err="1" smtClean="0">
              <a:solidFill>
                <a:srgbClr val="292929"/>
              </a:solidFill>
            </a:rPr>
            <a:t>HDInsight</a:t>
          </a:r>
          <a:r>
            <a:rPr lang="en-US" sz="1400" dirty="0" smtClean="0">
              <a:solidFill>
                <a:srgbClr val="292929"/>
              </a:solidFill>
            </a:rPr>
            <a:t>, and Reserved Websites. </a:t>
          </a:r>
        </a:p>
      </dgm:t>
    </dgm:pt>
    <dgm:pt modelId="{CFF20868-4165-47CC-BECC-B7F9945C336D}" type="parTrans" cxnId="{4DF324AF-3188-460A-8341-A3A9388CC10D}">
      <dgm:prSet/>
      <dgm:spPr/>
      <dgm:t>
        <a:bodyPr/>
        <a:lstStyle/>
        <a:p>
          <a:endParaRPr lang="en-US">
            <a:solidFill>
              <a:srgbClr val="292929"/>
            </a:solidFill>
          </a:endParaRPr>
        </a:p>
      </dgm:t>
    </dgm:pt>
    <dgm:pt modelId="{B0BCCDFB-FD84-4976-9A82-DF4119470789}" type="sibTrans" cxnId="{4DF324AF-3188-460A-8341-A3A9388CC10D}">
      <dgm:prSet/>
      <dgm:spPr/>
      <dgm:t>
        <a:bodyPr/>
        <a:lstStyle/>
        <a:p>
          <a:endParaRPr lang="en-US">
            <a:solidFill>
              <a:srgbClr val="292929"/>
            </a:solidFill>
          </a:endParaRPr>
        </a:p>
      </dgm:t>
    </dgm:pt>
    <dgm:pt modelId="{DAD7F3FC-1FEF-47AA-B0B9-D1E29AAF2237}">
      <dgm:prSet custT="1"/>
      <dgm:spPr>
        <a:solidFill>
          <a:srgbClr val="00AEEF"/>
        </a:solidFill>
      </dgm:spPr>
      <dgm:t>
        <a:bodyPr/>
        <a:lstStyle/>
        <a:p>
          <a:r>
            <a:rPr lang="en-US" sz="2000" dirty="0" smtClean="0">
              <a:solidFill>
                <a:srgbClr val="FFFFFF"/>
              </a:solidFill>
            </a:rPr>
            <a:t>Access to preconfigured virtual machine images</a:t>
          </a:r>
        </a:p>
      </dgm:t>
    </dgm:pt>
    <dgm:pt modelId="{01AF8D33-70DA-43D6-BDFB-C5C1A96C3898}" type="parTrans" cxnId="{FF572606-0BF2-4338-9836-6C9C54815E21}">
      <dgm:prSet/>
      <dgm:spPr/>
      <dgm:t>
        <a:bodyPr/>
        <a:lstStyle/>
        <a:p>
          <a:endParaRPr lang="en-US">
            <a:solidFill>
              <a:srgbClr val="292929"/>
            </a:solidFill>
          </a:endParaRPr>
        </a:p>
      </dgm:t>
    </dgm:pt>
    <dgm:pt modelId="{BFFF8E34-8B4A-41A2-B260-EEF9D01605C6}" type="sibTrans" cxnId="{FF572606-0BF2-4338-9836-6C9C54815E21}">
      <dgm:prSet/>
      <dgm:spPr/>
      <dgm:t>
        <a:bodyPr/>
        <a:lstStyle/>
        <a:p>
          <a:endParaRPr lang="en-US">
            <a:solidFill>
              <a:srgbClr val="292929"/>
            </a:solidFill>
          </a:endParaRPr>
        </a:p>
      </dgm:t>
    </dgm:pt>
    <dgm:pt modelId="{FF8FF8B4-8668-4E1A-9C53-5C9D450B32C2}">
      <dgm:prSet custT="1"/>
      <dgm:spPr>
        <a:solidFill>
          <a:srgbClr val="00AEEF"/>
        </a:solidFill>
      </dgm:spPr>
      <dgm:t>
        <a:bodyPr/>
        <a:lstStyle/>
        <a:p>
          <a:r>
            <a:rPr lang="en-US" sz="2000" dirty="0" smtClean="0">
              <a:solidFill>
                <a:srgbClr val="FFFFFF"/>
              </a:solidFill>
            </a:rPr>
            <a:t>Dev/Test usage</a:t>
          </a:r>
        </a:p>
      </dgm:t>
    </dgm:pt>
    <dgm:pt modelId="{C89A3020-0625-4379-83EA-30911CD70F9F}" type="parTrans" cxnId="{78819005-DD04-404F-88F5-E0B8E6AD2B2A}">
      <dgm:prSet/>
      <dgm:spPr/>
      <dgm:t>
        <a:bodyPr/>
        <a:lstStyle/>
        <a:p>
          <a:endParaRPr lang="en-US">
            <a:solidFill>
              <a:srgbClr val="292929"/>
            </a:solidFill>
          </a:endParaRPr>
        </a:p>
      </dgm:t>
    </dgm:pt>
    <dgm:pt modelId="{0FCAA275-62E9-46A3-B5C6-60124EDD2342}" type="sibTrans" cxnId="{78819005-DD04-404F-88F5-E0B8E6AD2B2A}">
      <dgm:prSet/>
      <dgm:spPr/>
      <dgm:t>
        <a:bodyPr/>
        <a:lstStyle/>
        <a:p>
          <a:endParaRPr lang="en-US">
            <a:solidFill>
              <a:srgbClr val="292929"/>
            </a:solidFill>
          </a:endParaRPr>
        </a:p>
      </dgm:t>
    </dgm:pt>
    <dgm:pt modelId="{44CF1E37-FF68-4C31-B312-2C205D08A775}">
      <dgm:prSet custT="1"/>
      <dgm:spPr/>
      <dgm:t>
        <a:bodyPr/>
        <a:lstStyle/>
        <a:p>
          <a:r>
            <a:rPr lang="en-US" sz="1600" dirty="0" smtClean="0">
              <a:solidFill>
                <a:srgbClr val="292929"/>
              </a:solidFill>
            </a:rPr>
            <a:t>SQL Server, BizTalk Server and other software over time included with MSDN subscription </a:t>
          </a:r>
        </a:p>
      </dgm:t>
    </dgm:pt>
    <dgm:pt modelId="{FDAB6906-DA61-4D90-9EC2-E4397800D518}" type="parTrans" cxnId="{B1D966B0-CC41-4A95-AC45-28B4AFD54890}">
      <dgm:prSet/>
      <dgm:spPr/>
      <dgm:t>
        <a:bodyPr/>
        <a:lstStyle/>
        <a:p>
          <a:endParaRPr lang="en-US">
            <a:solidFill>
              <a:srgbClr val="292929"/>
            </a:solidFill>
          </a:endParaRPr>
        </a:p>
      </dgm:t>
    </dgm:pt>
    <dgm:pt modelId="{B1DD2829-5712-4F75-A4AE-9B0F153C0149}" type="sibTrans" cxnId="{B1D966B0-CC41-4A95-AC45-28B4AFD54890}">
      <dgm:prSet/>
      <dgm:spPr/>
      <dgm:t>
        <a:bodyPr/>
        <a:lstStyle/>
        <a:p>
          <a:endParaRPr lang="en-US">
            <a:solidFill>
              <a:srgbClr val="292929"/>
            </a:solidFill>
          </a:endParaRPr>
        </a:p>
      </dgm:t>
    </dgm:pt>
    <dgm:pt modelId="{CF67D045-E3A3-4401-9F1F-166AF9130101}">
      <dgm:prSet custT="1"/>
      <dgm:spPr/>
      <dgm:t>
        <a:bodyPr/>
        <a:lstStyle/>
        <a:p>
          <a:r>
            <a:rPr lang="en-US" sz="1600" dirty="0" smtClean="0">
              <a:solidFill>
                <a:srgbClr val="292929"/>
              </a:solidFill>
            </a:rPr>
            <a:t>Or upload your own virtual machine with their MSDN software. </a:t>
          </a:r>
        </a:p>
      </dgm:t>
    </dgm:pt>
    <dgm:pt modelId="{8B55725A-E10F-4155-A40B-DAF09ECA3DFE}" type="parTrans" cxnId="{3CF672A2-3C51-4F8A-9527-B4DF2B2DD745}">
      <dgm:prSet/>
      <dgm:spPr/>
      <dgm:t>
        <a:bodyPr/>
        <a:lstStyle/>
        <a:p>
          <a:endParaRPr lang="en-US">
            <a:solidFill>
              <a:srgbClr val="292929"/>
            </a:solidFill>
          </a:endParaRPr>
        </a:p>
      </dgm:t>
    </dgm:pt>
    <dgm:pt modelId="{45F58046-EFB3-4100-9C7E-F33C03E7A674}" type="sibTrans" cxnId="{3CF672A2-3C51-4F8A-9527-B4DF2B2DD745}">
      <dgm:prSet/>
      <dgm:spPr/>
      <dgm:t>
        <a:bodyPr/>
        <a:lstStyle/>
        <a:p>
          <a:endParaRPr lang="en-US">
            <a:solidFill>
              <a:srgbClr val="292929"/>
            </a:solidFill>
          </a:endParaRPr>
        </a:p>
      </dgm:t>
    </dgm:pt>
    <dgm:pt modelId="{0955D669-CDF3-4868-9FED-13B7F3828982}">
      <dgm:prSet custT="1"/>
      <dgm:spPr/>
      <dgm:t>
        <a:bodyPr/>
        <a:lstStyle/>
        <a:p>
          <a:r>
            <a:rPr lang="en-US" sz="1600" dirty="0" smtClean="0">
              <a:solidFill>
                <a:srgbClr val="292929"/>
              </a:solidFill>
            </a:rPr>
            <a:t>Benefit is for </a:t>
          </a:r>
          <a:r>
            <a:rPr lang="en-US" sz="1600" dirty="0" err="1" smtClean="0">
              <a:solidFill>
                <a:srgbClr val="292929"/>
              </a:solidFill>
            </a:rPr>
            <a:t>dev</a:t>
          </a:r>
          <a:r>
            <a:rPr lang="en-US" sz="1600" dirty="0" smtClean="0">
              <a:solidFill>
                <a:srgbClr val="292929"/>
              </a:solidFill>
            </a:rPr>
            <a:t>/test scenarios (no production usage)</a:t>
          </a:r>
        </a:p>
      </dgm:t>
    </dgm:pt>
    <dgm:pt modelId="{23E4B888-850E-4412-B95C-38AB2A4D61AF}" type="parTrans" cxnId="{A0720973-5EB8-4503-A481-0BADF6A2EFF0}">
      <dgm:prSet/>
      <dgm:spPr/>
      <dgm:t>
        <a:bodyPr/>
        <a:lstStyle/>
        <a:p>
          <a:endParaRPr lang="en-US">
            <a:solidFill>
              <a:srgbClr val="292929"/>
            </a:solidFill>
          </a:endParaRPr>
        </a:p>
      </dgm:t>
    </dgm:pt>
    <dgm:pt modelId="{9C52E121-B02C-4E5D-913A-8D0731DE167F}" type="sibTrans" cxnId="{A0720973-5EB8-4503-A481-0BADF6A2EFF0}">
      <dgm:prSet/>
      <dgm:spPr/>
      <dgm:t>
        <a:bodyPr/>
        <a:lstStyle/>
        <a:p>
          <a:endParaRPr lang="en-US">
            <a:solidFill>
              <a:srgbClr val="292929"/>
            </a:solidFill>
          </a:endParaRPr>
        </a:p>
      </dgm:t>
    </dgm:pt>
    <dgm:pt modelId="{31A6762C-DA6C-4A70-9C96-E0A1420EEF67}" type="pres">
      <dgm:prSet presAssocID="{772BE1E8-E374-4700-A113-2B8F60D6361B}" presName="linear" presStyleCnt="0">
        <dgm:presLayoutVars>
          <dgm:animLvl val="lvl"/>
          <dgm:resizeHandles val="exact"/>
        </dgm:presLayoutVars>
      </dgm:prSet>
      <dgm:spPr/>
      <dgm:t>
        <a:bodyPr/>
        <a:lstStyle/>
        <a:p>
          <a:endParaRPr lang="en-US"/>
        </a:p>
      </dgm:t>
    </dgm:pt>
    <dgm:pt modelId="{56B44B64-61CD-4BA2-A254-2FA0E2A13DBB}" type="pres">
      <dgm:prSet presAssocID="{F8E85A6D-76E6-4990-B154-6CE12683D6A3}" presName="parentText" presStyleLbl="node1" presStyleIdx="0" presStyleCnt="4">
        <dgm:presLayoutVars>
          <dgm:chMax val="0"/>
          <dgm:bulletEnabled val="1"/>
        </dgm:presLayoutVars>
      </dgm:prSet>
      <dgm:spPr/>
      <dgm:t>
        <a:bodyPr/>
        <a:lstStyle/>
        <a:p>
          <a:endParaRPr lang="en-US"/>
        </a:p>
      </dgm:t>
    </dgm:pt>
    <dgm:pt modelId="{D5B40591-B023-4A41-AA08-6EC8FA324396}" type="pres">
      <dgm:prSet presAssocID="{F8E85A6D-76E6-4990-B154-6CE12683D6A3}" presName="childText" presStyleLbl="revTx" presStyleIdx="0" presStyleCnt="4">
        <dgm:presLayoutVars>
          <dgm:bulletEnabled val="1"/>
        </dgm:presLayoutVars>
      </dgm:prSet>
      <dgm:spPr/>
      <dgm:t>
        <a:bodyPr/>
        <a:lstStyle/>
        <a:p>
          <a:endParaRPr lang="en-US"/>
        </a:p>
      </dgm:t>
    </dgm:pt>
    <dgm:pt modelId="{798C5277-B835-4B0A-AE23-2F8D0237B9DB}" type="pres">
      <dgm:prSet presAssocID="{DAD7F3FC-1FEF-47AA-B0B9-D1E29AAF2237}" presName="parentText" presStyleLbl="node1" presStyleIdx="1" presStyleCnt="4">
        <dgm:presLayoutVars>
          <dgm:chMax val="0"/>
          <dgm:bulletEnabled val="1"/>
        </dgm:presLayoutVars>
      </dgm:prSet>
      <dgm:spPr/>
      <dgm:t>
        <a:bodyPr/>
        <a:lstStyle/>
        <a:p>
          <a:endParaRPr lang="en-US"/>
        </a:p>
      </dgm:t>
    </dgm:pt>
    <dgm:pt modelId="{827EC95E-56CE-4235-9AFC-F79ED28E56AE}" type="pres">
      <dgm:prSet presAssocID="{DAD7F3FC-1FEF-47AA-B0B9-D1E29AAF2237}" presName="childText" presStyleLbl="revTx" presStyleIdx="1" presStyleCnt="4">
        <dgm:presLayoutVars>
          <dgm:bulletEnabled val="1"/>
        </dgm:presLayoutVars>
      </dgm:prSet>
      <dgm:spPr/>
      <dgm:t>
        <a:bodyPr/>
        <a:lstStyle/>
        <a:p>
          <a:endParaRPr lang="en-US"/>
        </a:p>
      </dgm:t>
    </dgm:pt>
    <dgm:pt modelId="{54587B47-4A7B-482B-AC61-37CA16DDF6D8}" type="pres">
      <dgm:prSet presAssocID="{425519D7-0CCD-4F5C-83C9-00FD4B194E89}" presName="parentText" presStyleLbl="node1" presStyleIdx="2" presStyleCnt="4">
        <dgm:presLayoutVars>
          <dgm:chMax val="0"/>
          <dgm:bulletEnabled val="1"/>
        </dgm:presLayoutVars>
      </dgm:prSet>
      <dgm:spPr/>
      <dgm:t>
        <a:bodyPr/>
        <a:lstStyle/>
        <a:p>
          <a:endParaRPr lang="en-US"/>
        </a:p>
      </dgm:t>
    </dgm:pt>
    <dgm:pt modelId="{6703B7B5-D48B-4E43-BD5A-843D9B6473CD}" type="pres">
      <dgm:prSet presAssocID="{425519D7-0CCD-4F5C-83C9-00FD4B194E89}" presName="childText" presStyleLbl="revTx" presStyleIdx="2" presStyleCnt="4">
        <dgm:presLayoutVars>
          <dgm:bulletEnabled val="1"/>
        </dgm:presLayoutVars>
      </dgm:prSet>
      <dgm:spPr/>
      <dgm:t>
        <a:bodyPr/>
        <a:lstStyle/>
        <a:p>
          <a:endParaRPr lang="en-US"/>
        </a:p>
      </dgm:t>
    </dgm:pt>
    <dgm:pt modelId="{8855B52E-1030-42B4-981D-6C1F8D711858}" type="pres">
      <dgm:prSet presAssocID="{FF8FF8B4-8668-4E1A-9C53-5C9D450B32C2}" presName="parentText" presStyleLbl="node1" presStyleIdx="3" presStyleCnt="4">
        <dgm:presLayoutVars>
          <dgm:chMax val="0"/>
          <dgm:bulletEnabled val="1"/>
        </dgm:presLayoutVars>
      </dgm:prSet>
      <dgm:spPr/>
      <dgm:t>
        <a:bodyPr/>
        <a:lstStyle/>
        <a:p>
          <a:endParaRPr lang="en-US"/>
        </a:p>
      </dgm:t>
    </dgm:pt>
    <dgm:pt modelId="{EEFF9E73-54AA-45EE-A2F9-B4A7E7E371B6}" type="pres">
      <dgm:prSet presAssocID="{FF8FF8B4-8668-4E1A-9C53-5C9D450B32C2}" presName="childText" presStyleLbl="revTx" presStyleIdx="3" presStyleCnt="4">
        <dgm:presLayoutVars>
          <dgm:bulletEnabled val="1"/>
        </dgm:presLayoutVars>
      </dgm:prSet>
      <dgm:spPr/>
      <dgm:t>
        <a:bodyPr/>
        <a:lstStyle/>
        <a:p>
          <a:endParaRPr lang="en-US"/>
        </a:p>
      </dgm:t>
    </dgm:pt>
  </dgm:ptLst>
  <dgm:cxnLst>
    <dgm:cxn modelId="{F8E6E39E-A29E-9943-A0BA-5DA4DF515AD6}" type="presOf" srcId="{0955D669-CDF3-4868-9FED-13B7F3828982}" destId="{EEFF9E73-54AA-45EE-A2F9-B4A7E7E371B6}" srcOrd="0" destOrd="0" presId="urn:microsoft.com/office/officeart/2005/8/layout/vList2"/>
    <dgm:cxn modelId="{B1D966B0-CC41-4A95-AC45-28B4AFD54890}" srcId="{DAD7F3FC-1FEF-47AA-B0B9-D1E29AAF2237}" destId="{44CF1E37-FF68-4C31-B312-2C205D08A775}" srcOrd="0" destOrd="0" parTransId="{FDAB6906-DA61-4D90-9EC2-E4397800D518}" sibTransId="{B1DD2829-5712-4F75-A4AE-9B0F153C0149}"/>
    <dgm:cxn modelId="{4F6E36DF-F965-684F-BEBB-7C34C399B926}" type="presOf" srcId="{D422FAB1-DD2C-4397-86A0-72D5C63DA71B}" destId="{6703B7B5-D48B-4E43-BD5A-843D9B6473CD}" srcOrd="0" destOrd="1" presId="urn:microsoft.com/office/officeart/2005/8/layout/vList2"/>
    <dgm:cxn modelId="{AF568ACB-8C9E-4711-98E2-B125B792A0CF}" srcId="{90275400-6D67-4402-82EA-6AC869274BE7}" destId="{D422FAB1-DD2C-4397-86A0-72D5C63DA71B}" srcOrd="0" destOrd="0" parTransId="{0AA3265A-4FD6-4E16-9D2D-D59B22752436}" sibTransId="{01BD2149-A4E3-4803-A7B8-C5650011F845}"/>
    <dgm:cxn modelId="{B70C556E-BAB5-1149-B301-B6C89C7BDF87}" type="presOf" srcId="{AE57C85B-FCE3-4EBE-8C1A-BE5E3DC6CCDD}" destId="{D5B40591-B023-4A41-AA08-6EC8FA324396}" srcOrd="0" destOrd="1" presId="urn:microsoft.com/office/officeart/2005/8/layout/vList2"/>
    <dgm:cxn modelId="{FF572606-0BF2-4338-9836-6C9C54815E21}" srcId="{772BE1E8-E374-4700-A113-2B8F60D6361B}" destId="{DAD7F3FC-1FEF-47AA-B0B9-D1E29AAF2237}" srcOrd="1" destOrd="0" parTransId="{01AF8D33-70DA-43D6-BDFB-C5C1A96C3898}" sibTransId="{BFFF8E34-8B4A-41A2-B260-EEF9D01605C6}"/>
    <dgm:cxn modelId="{E6F094AD-9961-AC4F-988A-9AAB325950FF}" type="presOf" srcId="{772BE1E8-E374-4700-A113-2B8F60D6361B}" destId="{31A6762C-DA6C-4A70-9C96-E0A1420EEF67}" srcOrd="0" destOrd="0" presId="urn:microsoft.com/office/officeart/2005/8/layout/vList2"/>
    <dgm:cxn modelId="{05D5D095-3474-FE48-AC9C-525C9B5A4997}" type="presOf" srcId="{425519D7-0CCD-4F5C-83C9-00FD4B194E89}" destId="{54587B47-4A7B-482B-AC61-37CA16DDF6D8}" srcOrd="0" destOrd="0" presId="urn:microsoft.com/office/officeart/2005/8/layout/vList2"/>
    <dgm:cxn modelId="{386B5C0E-3714-6C48-AD1E-9A1B6ECF2864}" type="presOf" srcId="{BF997783-0F8F-4E85-970D-869DAA7F81A9}" destId="{D5B40591-B023-4A41-AA08-6EC8FA324396}" srcOrd="0" destOrd="3" presId="urn:microsoft.com/office/officeart/2005/8/layout/vList2"/>
    <dgm:cxn modelId="{05C006AA-004C-9A45-9E8D-5175041D629C}" type="presOf" srcId="{FF8FF8B4-8668-4E1A-9C53-5C9D450B32C2}" destId="{8855B52E-1030-42B4-981D-6C1F8D711858}" srcOrd="0" destOrd="0" presId="urn:microsoft.com/office/officeart/2005/8/layout/vList2"/>
    <dgm:cxn modelId="{56517AC0-07A6-4C63-8FE6-BA2F5FE7B507}" srcId="{772BE1E8-E374-4700-A113-2B8F60D6361B}" destId="{F8E85A6D-76E6-4990-B154-6CE12683D6A3}" srcOrd="0" destOrd="0" parTransId="{7FC160B7-7D42-4527-B3AB-0D0D9FF0553B}" sibTransId="{BC4E8F9A-CE0E-4D8A-9379-45C07103BECD}"/>
    <dgm:cxn modelId="{BAEE5967-643E-4D20-A836-B622E81F80EB}" srcId="{B26F969C-5AD2-4A47-A2D1-FC1E1705DED6}" destId="{FD350BCD-36FC-46EE-A571-B2965A6B8276}" srcOrd="1" destOrd="0" parTransId="{D6C8E8F6-FDAF-45F8-985B-B45ABFE696E5}" sibTransId="{38FB55C2-B30C-4522-846F-163341907DF8}"/>
    <dgm:cxn modelId="{B11CF4CA-F7E6-8144-8DF0-2A2431F76BCF}" type="presOf" srcId="{FD350BCD-36FC-46EE-A571-B2965A6B8276}" destId="{D5B40591-B023-4A41-AA08-6EC8FA324396}" srcOrd="0" destOrd="2" presId="urn:microsoft.com/office/officeart/2005/8/layout/vList2"/>
    <dgm:cxn modelId="{4DF324AF-3188-460A-8341-A3A9388CC10D}" srcId="{90275400-6D67-4402-82EA-6AC869274BE7}" destId="{EC8418E3-285A-4B96-ABAE-B3A348657138}" srcOrd="1" destOrd="0" parTransId="{CFF20868-4165-47CC-BECC-B7F9945C336D}" sibTransId="{B0BCCDFB-FD84-4976-9A82-DF4119470789}"/>
    <dgm:cxn modelId="{AD331486-0641-4138-9F77-A18A90CA148E}" srcId="{F8E85A6D-76E6-4990-B154-6CE12683D6A3}" destId="{B26F969C-5AD2-4A47-A2D1-FC1E1705DED6}" srcOrd="0" destOrd="0" parTransId="{D75FCE49-17B0-431F-B0C1-EEECB69F6251}" sibTransId="{FB3ABD5E-097F-4529-9191-8F816FC6729C}"/>
    <dgm:cxn modelId="{0E4FA4F2-A288-214F-B032-49102CE22311}" type="presOf" srcId="{EC8418E3-285A-4B96-ABAE-B3A348657138}" destId="{6703B7B5-D48B-4E43-BD5A-843D9B6473CD}" srcOrd="0" destOrd="2" presId="urn:microsoft.com/office/officeart/2005/8/layout/vList2"/>
    <dgm:cxn modelId="{BBE03863-993F-7D4B-9DD6-DC8C1E62A62E}" type="presOf" srcId="{90275400-6D67-4402-82EA-6AC869274BE7}" destId="{6703B7B5-D48B-4E43-BD5A-843D9B6473CD}" srcOrd="0" destOrd="0" presId="urn:microsoft.com/office/officeart/2005/8/layout/vList2"/>
    <dgm:cxn modelId="{08F73CE6-16BF-0348-AA7A-C23C1E26742C}" type="presOf" srcId="{44CF1E37-FF68-4C31-B312-2C205D08A775}" destId="{827EC95E-56CE-4235-9AFC-F79ED28E56AE}" srcOrd="0" destOrd="0" presId="urn:microsoft.com/office/officeart/2005/8/layout/vList2"/>
    <dgm:cxn modelId="{A0720973-5EB8-4503-A481-0BADF6A2EFF0}" srcId="{FF8FF8B4-8668-4E1A-9C53-5C9D450B32C2}" destId="{0955D669-CDF3-4868-9FED-13B7F3828982}" srcOrd="0" destOrd="0" parTransId="{23E4B888-850E-4412-B95C-38AB2A4D61AF}" sibTransId="{9C52E121-B02C-4E5D-913A-8D0731DE167F}"/>
    <dgm:cxn modelId="{D3297530-77C5-4FFF-AFC2-F21D7037F4F6}" srcId="{B26F969C-5AD2-4A47-A2D1-FC1E1705DED6}" destId="{AE57C85B-FCE3-4EBE-8C1A-BE5E3DC6CCDD}" srcOrd="0" destOrd="0" parTransId="{1D14F421-2F7C-4BB0-BC1B-0A22A394B18A}" sibTransId="{9606DF4B-372D-4912-8310-664D0BAF883E}"/>
    <dgm:cxn modelId="{0FE49C5D-7831-D647-8FEC-1E984412B952}" type="presOf" srcId="{F8E85A6D-76E6-4990-B154-6CE12683D6A3}" destId="{56B44B64-61CD-4BA2-A254-2FA0E2A13DBB}" srcOrd="0" destOrd="0" presId="urn:microsoft.com/office/officeart/2005/8/layout/vList2"/>
    <dgm:cxn modelId="{0BDE8B0A-A96E-4CF6-A1A6-70295D229284}" srcId="{425519D7-0CCD-4F5C-83C9-00FD4B194E89}" destId="{90275400-6D67-4402-82EA-6AC869274BE7}" srcOrd="0" destOrd="0" parTransId="{EE418AAC-52ED-4DAB-8D87-6EC670AE9A3E}" sibTransId="{7BD0C932-7628-4B3C-AF02-26DE44BAACC8}"/>
    <dgm:cxn modelId="{3CF672A2-3C51-4F8A-9527-B4DF2B2DD745}" srcId="{DAD7F3FC-1FEF-47AA-B0B9-D1E29AAF2237}" destId="{CF67D045-E3A3-4401-9F1F-166AF9130101}" srcOrd="1" destOrd="0" parTransId="{8B55725A-E10F-4155-A40B-DAF09ECA3DFE}" sibTransId="{45F58046-EFB3-4100-9C7E-F33C03E7A674}"/>
    <dgm:cxn modelId="{98C242AB-196B-3D43-9A6D-5CFD2A06AD58}" type="presOf" srcId="{B26F969C-5AD2-4A47-A2D1-FC1E1705DED6}" destId="{D5B40591-B023-4A41-AA08-6EC8FA324396}" srcOrd="0" destOrd="0" presId="urn:microsoft.com/office/officeart/2005/8/layout/vList2"/>
    <dgm:cxn modelId="{78819005-DD04-404F-88F5-E0B8E6AD2B2A}" srcId="{772BE1E8-E374-4700-A113-2B8F60D6361B}" destId="{FF8FF8B4-8668-4E1A-9C53-5C9D450B32C2}" srcOrd="3" destOrd="0" parTransId="{C89A3020-0625-4379-83EA-30911CD70F9F}" sibTransId="{0FCAA275-62E9-46A3-B5C6-60124EDD2342}"/>
    <dgm:cxn modelId="{07D9F94F-A9C6-4BA8-ADD0-F5EF563CDBA8}" srcId="{B26F969C-5AD2-4A47-A2D1-FC1E1705DED6}" destId="{BF997783-0F8F-4E85-970D-869DAA7F81A9}" srcOrd="2" destOrd="0" parTransId="{ED0D4CE3-FAF8-43D8-9086-42F1A4702577}" sibTransId="{97DB0F11-D7A5-4DE9-A86B-035BC54B9E01}"/>
    <dgm:cxn modelId="{621A8F06-58CE-4D85-8C24-144F7AFB59E0}" srcId="{772BE1E8-E374-4700-A113-2B8F60D6361B}" destId="{425519D7-0CCD-4F5C-83C9-00FD4B194E89}" srcOrd="2" destOrd="0" parTransId="{4D833B49-7F40-434D-8C99-30096D8070E9}" sibTransId="{04E98565-CE47-4FDA-8F7D-32F72C8D1434}"/>
    <dgm:cxn modelId="{885B1B2B-EBDF-7245-A34A-62ED447F90DD}" type="presOf" srcId="{CF67D045-E3A3-4401-9F1F-166AF9130101}" destId="{827EC95E-56CE-4235-9AFC-F79ED28E56AE}" srcOrd="0" destOrd="1" presId="urn:microsoft.com/office/officeart/2005/8/layout/vList2"/>
    <dgm:cxn modelId="{FF2DA5C6-0A6F-D048-833D-7A759AC6A106}" type="presOf" srcId="{DAD7F3FC-1FEF-47AA-B0B9-D1E29AAF2237}" destId="{798C5277-B835-4B0A-AE23-2F8D0237B9DB}" srcOrd="0" destOrd="0" presId="urn:microsoft.com/office/officeart/2005/8/layout/vList2"/>
    <dgm:cxn modelId="{2563D526-51EB-DD48-BE6D-E63780B85E29}" type="presParOf" srcId="{31A6762C-DA6C-4A70-9C96-E0A1420EEF67}" destId="{56B44B64-61CD-4BA2-A254-2FA0E2A13DBB}" srcOrd="0" destOrd="0" presId="urn:microsoft.com/office/officeart/2005/8/layout/vList2"/>
    <dgm:cxn modelId="{4351C50F-91A6-DD41-9F04-72A52370BC4A}" type="presParOf" srcId="{31A6762C-DA6C-4A70-9C96-E0A1420EEF67}" destId="{D5B40591-B023-4A41-AA08-6EC8FA324396}" srcOrd="1" destOrd="0" presId="urn:microsoft.com/office/officeart/2005/8/layout/vList2"/>
    <dgm:cxn modelId="{AC52AFCC-B6D7-F646-889B-3D39A257C855}" type="presParOf" srcId="{31A6762C-DA6C-4A70-9C96-E0A1420EEF67}" destId="{798C5277-B835-4B0A-AE23-2F8D0237B9DB}" srcOrd="2" destOrd="0" presId="urn:microsoft.com/office/officeart/2005/8/layout/vList2"/>
    <dgm:cxn modelId="{EF20B8B8-BD54-4F40-B536-84A3340B5695}" type="presParOf" srcId="{31A6762C-DA6C-4A70-9C96-E0A1420EEF67}" destId="{827EC95E-56CE-4235-9AFC-F79ED28E56AE}" srcOrd="3" destOrd="0" presId="urn:microsoft.com/office/officeart/2005/8/layout/vList2"/>
    <dgm:cxn modelId="{CC833C3E-5D8F-464F-B729-8522CCF7A4E6}" type="presParOf" srcId="{31A6762C-DA6C-4A70-9C96-E0A1420EEF67}" destId="{54587B47-4A7B-482B-AC61-37CA16DDF6D8}" srcOrd="4" destOrd="0" presId="urn:microsoft.com/office/officeart/2005/8/layout/vList2"/>
    <dgm:cxn modelId="{D866C0E8-5898-D04D-B8A7-26B46E43A177}" type="presParOf" srcId="{31A6762C-DA6C-4A70-9C96-E0A1420EEF67}" destId="{6703B7B5-D48B-4E43-BD5A-843D9B6473CD}" srcOrd="5" destOrd="0" presId="urn:microsoft.com/office/officeart/2005/8/layout/vList2"/>
    <dgm:cxn modelId="{3709511F-D757-594A-88FF-E3CBA2007588}" type="presParOf" srcId="{31A6762C-DA6C-4A70-9C96-E0A1420EEF67}" destId="{8855B52E-1030-42B4-981D-6C1F8D711858}" srcOrd="6" destOrd="0" presId="urn:microsoft.com/office/officeart/2005/8/layout/vList2"/>
    <dgm:cxn modelId="{FAB761C2-0AA3-D544-A4F6-F4C39F1548E7}" type="presParOf" srcId="{31A6762C-DA6C-4A70-9C96-E0A1420EEF67}" destId="{EEFF9E73-54AA-45EE-A2F9-B4A7E7E371B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6D7CB1-121A-422E-BA11-F0D702B19620}"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225A7F41-1DBB-49CE-B180-2902FEB0B8E9}">
      <dgm:prSet/>
      <dgm:spPr/>
      <dgm:t>
        <a:bodyPr/>
        <a:lstStyle/>
        <a:p>
          <a:pPr rtl="0"/>
          <a:r>
            <a:rPr lang="en-US" baseline="0" dirty="0" smtClean="0"/>
            <a:t>Configure system in a small unit</a:t>
          </a:r>
          <a:endParaRPr lang="en-US" dirty="0"/>
        </a:p>
      </dgm:t>
    </dgm:pt>
    <dgm:pt modelId="{3EE2B241-0789-433E-8CFA-A98B7BE8D509}" type="parTrans" cxnId="{EC8E755D-10CD-4FD8-9021-E9B3F38F2338}">
      <dgm:prSet/>
      <dgm:spPr/>
      <dgm:t>
        <a:bodyPr/>
        <a:lstStyle/>
        <a:p>
          <a:endParaRPr lang="en-US"/>
        </a:p>
      </dgm:t>
    </dgm:pt>
    <dgm:pt modelId="{B09349A2-4B3F-47F8-9420-CBCF653393D0}" type="sibTrans" cxnId="{EC8E755D-10CD-4FD8-9021-E9B3F38F2338}">
      <dgm:prSet/>
      <dgm:spPr/>
      <dgm:t>
        <a:bodyPr/>
        <a:lstStyle/>
        <a:p>
          <a:endParaRPr lang="en-US"/>
        </a:p>
      </dgm:t>
    </dgm:pt>
    <dgm:pt modelId="{6A923726-8A92-4463-B120-F7CA11CF6BAE}">
      <dgm:prSet/>
      <dgm:spPr/>
      <dgm:t>
        <a:bodyPr/>
        <a:lstStyle/>
        <a:p>
          <a:pPr rtl="0"/>
          <a:r>
            <a:rPr lang="en-US" baseline="0" dirty="0" smtClean="0"/>
            <a:t>Push system until it ‘breaks’</a:t>
          </a:r>
          <a:endParaRPr lang="en-US" dirty="0"/>
        </a:p>
      </dgm:t>
    </dgm:pt>
    <dgm:pt modelId="{6D29E74A-E5B2-4B50-A22A-3B6DED6CE6BA}" type="parTrans" cxnId="{40B4D63B-68BA-4108-BB1B-92535793FF5D}">
      <dgm:prSet/>
      <dgm:spPr/>
      <dgm:t>
        <a:bodyPr/>
        <a:lstStyle/>
        <a:p>
          <a:endParaRPr lang="en-US"/>
        </a:p>
      </dgm:t>
    </dgm:pt>
    <dgm:pt modelId="{8B8B1DC6-A329-4FC4-9A21-6B4AFA0E28FE}" type="sibTrans" cxnId="{40B4D63B-68BA-4108-BB1B-92535793FF5D}">
      <dgm:prSet/>
      <dgm:spPr/>
      <dgm:t>
        <a:bodyPr/>
        <a:lstStyle/>
        <a:p>
          <a:endParaRPr lang="en-US"/>
        </a:p>
      </dgm:t>
    </dgm:pt>
    <dgm:pt modelId="{5AA00132-BCC9-41DE-A4A7-8C84ACFE017A}">
      <dgm:prSet/>
      <dgm:spPr/>
      <dgm:t>
        <a:bodyPr/>
        <a:lstStyle/>
        <a:p>
          <a:pPr rtl="0"/>
          <a:r>
            <a:rPr lang="en-US" dirty="0" smtClean="0"/>
            <a:t>Create Load Test with real world traffic</a:t>
          </a:r>
          <a:endParaRPr lang="en-US" dirty="0"/>
        </a:p>
      </dgm:t>
    </dgm:pt>
    <dgm:pt modelId="{A7FE7956-FFBD-41AB-840A-350DB67FF5FE}" type="parTrans" cxnId="{B2E87061-0A35-4350-8E15-2A75F27FC8B5}">
      <dgm:prSet/>
      <dgm:spPr/>
      <dgm:t>
        <a:bodyPr/>
        <a:lstStyle/>
        <a:p>
          <a:endParaRPr lang="en-US"/>
        </a:p>
      </dgm:t>
    </dgm:pt>
    <dgm:pt modelId="{0567DC80-2EF6-459F-8CCB-87B025E84A14}" type="sibTrans" cxnId="{B2E87061-0A35-4350-8E15-2A75F27FC8B5}">
      <dgm:prSet/>
      <dgm:spPr/>
      <dgm:t>
        <a:bodyPr/>
        <a:lstStyle/>
        <a:p>
          <a:endParaRPr lang="en-US"/>
        </a:p>
      </dgm:t>
    </dgm:pt>
    <dgm:pt modelId="{6D6C8F34-4E3A-4C19-AE54-5DDD9201567B}">
      <dgm:prSet/>
      <dgm:spPr/>
      <dgm:t>
        <a:bodyPr/>
        <a:lstStyle/>
        <a:p>
          <a:pPr rtl="0"/>
          <a:r>
            <a:rPr lang="en-US" dirty="0" smtClean="0"/>
            <a:t>Resolve only the bottleneck that clogs</a:t>
          </a:r>
          <a:endParaRPr lang="en-US" dirty="0"/>
        </a:p>
      </dgm:t>
    </dgm:pt>
    <dgm:pt modelId="{0AEC8F2A-FAE5-4B50-9702-36CF860C3F71}" type="parTrans" cxnId="{41CCB72A-A30D-4F28-87BB-BC3DBA5C37D8}">
      <dgm:prSet/>
      <dgm:spPr/>
      <dgm:t>
        <a:bodyPr/>
        <a:lstStyle/>
        <a:p>
          <a:endParaRPr lang="en-US"/>
        </a:p>
      </dgm:t>
    </dgm:pt>
    <dgm:pt modelId="{424A1795-84EC-4012-BC12-F2DBA83BC6B3}" type="sibTrans" cxnId="{41CCB72A-A30D-4F28-87BB-BC3DBA5C37D8}">
      <dgm:prSet/>
      <dgm:spPr/>
      <dgm:t>
        <a:bodyPr/>
        <a:lstStyle/>
        <a:p>
          <a:endParaRPr lang="en-US"/>
        </a:p>
      </dgm:t>
    </dgm:pt>
    <dgm:pt modelId="{0DF88ED7-AD52-4E3A-9965-8344C45FBD42}">
      <dgm:prSet/>
      <dgm:spPr/>
      <dgm:t>
        <a:bodyPr/>
        <a:lstStyle/>
        <a:p>
          <a:pPr rtl="0"/>
          <a:r>
            <a:rPr lang="en-US" dirty="0" smtClean="0"/>
            <a:t>Identify the unit of scale (ex. 3,000 users per unit)</a:t>
          </a:r>
          <a:endParaRPr lang="en-US" dirty="0"/>
        </a:p>
      </dgm:t>
    </dgm:pt>
    <dgm:pt modelId="{807FAF75-FB5E-4266-A59A-83DEF6DC8ED7}" type="parTrans" cxnId="{BAACF22F-553F-4322-8FB8-77E9BCB7815E}">
      <dgm:prSet/>
      <dgm:spPr/>
      <dgm:t>
        <a:bodyPr/>
        <a:lstStyle/>
        <a:p>
          <a:endParaRPr lang="en-US"/>
        </a:p>
      </dgm:t>
    </dgm:pt>
    <dgm:pt modelId="{892EE1FC-24FA-428A-834C-97C88FBD69A1}" type="sibTrans" cxnId="{BAACF22F-553F-4322-8FB8-77E9BCB7815E}">
      <dgm:prSet/>
      <dgm:spPr/>
      <dgm:t>
        <a:bodyPr/>
        <a:lstStyle/>
        <a:p>
          <a:endParaRPr lang="en-US"/>
        </a:p>
      </dgm:t>
    </dgm:pt>
    <dgm:pt modelId="{6A3360C0-0540-4D3E-904E-3BABE2209320}">
      <dgm:prSet/>
      <dgm:spPr/>
      <dgm:t>
        <a:bodyPr/>
        <a:lstStyle/>
        <a:p>
          <a:pPr rtl="0"/>
          <a:r>
            <a:rPr lang="en-US" dirty="0" smtClean="0"/>
            <a:t>Configure Instrumentation</a:t>
          </a:r>
          <a:endParaRPr lang="en-US" dirty="0"/>
        </a:p>
      </dgm:t>
    </dgm:pt>
    <dgm:pt modelId="{A6B99011-C98B-4DD1-BB55-44D5C4816792}" type="parTrans" cxnId="{2C51E156-0E53-4F82-993C-52EE0C527A38}">
      <dgm:prSet/>
      <dgm:spPr/>
      <dgm:t>
        <a:bodyPr/>
        <a:lstStyle/>
        <a:p>
          <a:endParaRPr lang="en-US"/>
        </a:p>
      </dgm:t>
    </dgm:pt>
    <dgm:pt modelId="{F3B70E6A-01A7-4541-B5CA-5B870C211A2C}" type="sibTrans" cxnId="{2C51E156-0E53-4F82-993C-52EE0C527A38}">
      <dgm:prSet/>
      <dgm:spPr/>
      <dgm:t>
        <a:bodyPr/>
        <a:lstStyle/>
        <a:p>
          <a:endParaRPr lang="en-US"/>
        </a:p>
      </dgm:t>
    </dgm:pt>
    <dgm:pt modelId="{C29EAAE4-5D38-464E-8539-57146E83845E}" type="pres">
      <dgm:prSet presAssocID="{A36D7CB1-121A-422E-BA11-F0D702B19620}" presName="Name0" presStyleCnt="0">
        <dgm:presLayoutVars>
          <dgm:chMax val="7"/>
          <dgm:chPref val="7"/>
          <dgm:dir/>
        </dgm:presLayoutVars>
      </dgm:prSet>
      <dgm:spPr/>
      <dgm:t>
        <a:bodyPr/>
        <a:lstStyle/>
        <a:p>
          <a:endParaRPr lang="en-US"/>
        </a:p>
      </dgm:t>
    </dgm:pt>
    <dgm:pt modelId="{6DD7B84F-AA83-4A63-920F-57032E2EE242}" type="pres">
      <dgm:prSet presAssocID="{A36D7CB1-121A-422E-BA11-F0D702B19620}" presName="Name1" presStyleCnt="0"/>
      <dgm:spPr/>
    </dgm:pt>
    <dgm:pt modelId="{E69B7FAE-8C69-4261-AE9B-F39F3E632E38}" type="pres">
      <dgm:prSet presAssocID="{A36D7CB1-121A-422E-BA11-F0D702B19620}" presName="cycle" presStyleCnt="0"/>
      <dgm:spPr/>
    </dgm:pt>
    <dgm:pt modelId="{6E65DFC4-87D3-40E4-89CC-4799E12BB510}" type="pres">
      <dgm:prSet presAssocID="{A36D7CB1-121A-422E-BA11-F0D702B19620}" presName="srcNode" presStyleLbl="node1" presStyleIdx="0" presStyleCnt="6"/>
      <dgm:spPr/>
    </dgm:pt>
    <dgm:pt modelId="{D0BABC75-23FC-424F-98F3-C8B20F94D8D9}" type="pres">
      <dgm:prSet presAssocID="{A36D7CB1-121A-422E-BA11-F0D702B19620}" presName="conn" presStyleLbl="parChTrans1D2" presStyleIdx="0" presStyleCnt="1"/>
      <dgm:spPr/>
      <dgm:t>
        <a:bodyPr/>
        <a:lstStyle/>
        <a:p>
          <a:endParaRPr lang="en-US"/>
        </a:p>
      </dgm:t>
    </dgm:pt>
    <dgm:pt modelId="{E6091A39-C12B-4DF0-B67B-0DFAABD9E970}" type="pres">
      <dgm:prSet presAssocID="{A36D7CB1-121A-422E-BA11-F0D702B19620}" presName="extraNode" presStyleLbl="node1" presStyleIdx="0" presStyleCnt="6"/>
      <dgm:spPr/>
    </dgm:pt>
    <dgm:pt modelId="{2EDF2D08-02E5-46EB-80D7-BC512EC5CBF7}" type="pres">
      <dgm:prSet presAssocID="{A36D7CB1-121A-422E-BA11-F0D702B19620}" presName="dstNode" presStyleLbl="node1" presStyleIdx="0" presStyleCnt="6"/>
      <dgm:spPr/>
    </dgm:pt>
    <dgm:pt modelId="{1C4F19A4-A57F-4A80-9018-C37C889034AD}" type="pres">
      <dgm:prSet presAssocID="{225A7F41-1DBB-49CE-B180-2902FEB0B8E9}" presName="text_1" presStyleLbl="node1" presStyleIdx="0" presStyleCnt="6">
        <dgm:presLayoutVars>
          <dgm:bulletEnabled val="1"/>
        </dgm:presLayoutVars>
      </dgm:prSet>
      <dgm:spPr/>
      <dgm:t>
        <a:bodyPr/>
        <a:lstStyle/>
        <a:p>
          <a:endParaRPr lang="en-US"/>
        </a:p>
      </dgm:t>
    </dgm:pt>
    <dgm:pt modelId="{5F221C6D-08D4-4F16-B9FA-68547CFB4A39}" type="pres">
      <dgm:prSet presAssocID="{225A7F41-1DBB-49CE-B180-2902FEB0B8E9}" presName="accent_1" presStyleCnt="0"/>
      <dgm:spPr/>
    </dgm:pt>
    <dgm:pt modelId="{241C65EE-5DD0-4CEC-88A3-BD13EB217784}" type="pres">
      <dgm:prSet presAssocID="{225A7F41-1DBB-49CE-B180-2902FEB0B8E9}" presName="accentRepeatNode" presStyleLbl="solidFgAcc1" presStyleIdx="0" presStyleCnt="6"/>
      <dgm:spPr/>
    </dgm:pt>
    <dgm:pt modelId="{77966633-C21F-4410-ADFA-658EBD4F71AF}" type="pres">
      <dgm:prSet presAssocID="{6A3360C0-0540-4D3E-904E-3BABE2209320}" presName="text_2" presStyleLbl="node1" presStyleIdx="1" presStyleCnt="6">
        <dgm:presLayoutVars>
          <dgm:bulletEnabled val="1"/>
        </dgm:presLayoutVars>
      </dgm:prSet>
      <dgm:spPr/>
      <dgm:t>
        <a:bodyPr/>
        <a:lstStyle/>
        <a:p>
          <a:endParaRPr lang="en-US"/>
        </a:p>
      </dgm:t>
    </dgm:pt>
    <dgm:pt modelId="{DB9881F4-F773-4D83-B534-F8959BCA4470}" type="pres">
      <dgm:prSet presAssocID="{6A3360C0-0540-4D3E-904E-3BABE2209320}" presName="accent_2" presStyleCnt="0"/>
      <dgm:spPr/>
    </dgm:pt>
    <dgm:pt modelId="{9CA12E96-EC27-4A11-9944-DCC21D93A206}" type="pres">
      <dgm:prSet presAssocID="{6A3360C0-0540-4D3E-904E-3BABE2209320}" presName="accentRepeatNode" presStyleLbl="solidFgAcc1" presStyleIdx="1" presStyleCnt="6"/>
      <dgm:spPr/>
    </dgm:pt>
    <dgm:pt modelId="{BB86EECA-3301-4446-B95E-0BDD1274981A}" type="pres">
      <dgm:prSet presAssocID="{5AA00132-BCC9-41DE-A4A7-8C84ACFE017A}" presName="text_3" presStyleLbl="node1" presStyleIdx="2" presStyleCnt="6">
        <dgm:presLayoutVars>
          <dgm:bulletEnabled val="1"/>
        </dgm:presLayoutVars>
      </dgm:prSet>
      <dgm:spPr/>
      <dgm:t>
        <a:bodyPr/>
        <a:lstStyle/>
        <a:p>
          <a:endParaRPr lang="en-US"/>
        </a:p>
      </dgm:t>
    </dgm:pt>
    <dgm:pt modelId="{33EA801D-5DAC-49D5-99D0-C6ABFB3E7E39}" type="pres">
      <dgm:prSet presAssocID="{5AA00132-BCC9-41DE-A4A7-8C84ACFE017A}" presName="accent_3" presStyleCnt="0"/>
      <dgm:spPr/>
    </dgm:pt>
    <dgm:pt modelId="{74185F67-4B22-4228-82E0-FDFF121FE0DC}" type="pres">
      <dgm:prSet presAssocID="{5AA00132-BCC9-41DE-A4A7-8C84ACFE017A}" presName="accentRepeatNode" presStyleLbl="solidFgAcc1" presStyleIdx="2" presStyleCnt="6"/>
      <dgm:spPr/>
    </dgm:pt>
    <dgm:pt modelId="{404C65F7-6743-4A36-B335-8711CDCBF2A2}" type="pres">
      <dgm:prSet presAssocID="{6A923726-8A92-4463-B120-F7CA11CF6BAE}" presName="text_4" presStyleLbl="node1" presStyleIdx="3" presStyleCnt="6">
        <dgm:presLayoutVars>
          <dgm:bulletEnabled val="1"/>
        </dgm:presLayoutVars>
      </dgm:prSet>
      <dgm:spPr/>
      <dgm:t>
        <a:bodyPr/>
        <a:lstStyle/>
        <a:p>
          <a:endParaRPr lang="en-US"/>
        </a:p>
      </dgm:t>
    </dgm:pt>
    <dgm:pt modelId="{5A5B4CF0-2E29-42D0-8B2B-12D79AFADF5C}" type="pres">
      <dgm:prSet presAssocID="{6A923726-8A92-4463-B120-F7CA11CF6BAE}" presName="accent_4" presStyleCnt="0"/>
      <dgm:spPr/>
    </dgm:pt>
    <dgm:pt modelId="{7E8182E8-0EC6-4855-8C89-9B1902893192}" type="pres">
      <dgm:prSet presAssocID="{6A923726-8A92-4463-B120-F7CA11CF6BAE}" presName="accentRepeatNode" presStyleLbl="solidFgAcc1" presStyleIdx="3" presStyleCnt="6"/>
      <dgm:spPr/>
    </dgm:pt>
    <dgm:pt modelId="{F7E39814-C63A-4203-A991-0BB9B175265C}" type="pres">
      <dgm:prSet presAssocID="{6D6C8F34-4E3A-4C19-AE54-5DDD9201567B}" presName="text_5" presStyleLbl="node1" presStyleIdx="4" presStyleCnt="6">
        <dgm:presLayoutVars>
          <dgm:bulletEnabled val="1"/>
        </dgm:presLayoutVars>
      </dgm:prSet>
      <dgm:spPr/>
      <dgm:t>
        <a:bodyPr/>
        <a:lstStyle/>
        <a:p>
          <a:endParaRPr lang="en-US"/>
        </a:p>
      </dgm:t>
    </dgm:pt>
    <dgm:pt modelId="{A0CA2213-4B76-43AF-998D-E8CBF88F4E2D}" type="pres">
      <dgm:prSet presAssocID="{6D6C8F34-4E3A-4C19-AE54-5DDD9201567B}" presName="accent_5" presStyleCnt="0"/>
      <dgm:spPr/>
    </dgm:pt>
    <dgm:pt modelId="{11A50F94-6E94-426B-9A0C-8915AB4FA635}" type="pres">
      <dgm:prSet presAssocID="{6D6C8F34-4E3A-4C19-AE54-5DDD9201567B}" presName="accentRepeatNode" presStyleLbl="solidFgAcc1" presStyleIdx="4" presStyleCnt="6"/>
      <dgm:spPr/>
    </dgm:pt>
    <dgm:pt modelId="{8FAC13D2-1FD0-4222-A4F0-ACAB6BB8DACE}" type="pres">
      <dgm:prSet presAssocID="{0DF88ED7-AD52-4E3A-9965-8344C45FBD42}" presName="text_6" presStyleLbl="node1" presStyleIdx="5" presStyleCnt="6">
        <dgm:presLayoutVars>
          <dgm:bulletEnabled val="1"/>
        </dgm:presLayoutVars>
      </dgm:prSet>
      <dgm:spPr/>
      <dgm:t>
        <a:bodyPr/>
        <a:lstStyle/>
        <a:p>
          <a:endParaRPr lang="en-US"/>
        </a:p>
      </dgm:t>
    </dgm:pt>
    <dgm:pt modelId="{4EF5C3B1-A088-40D0-ABB7-A9EB5F564B52}" type="pres">
      <dgm:prSet presAssocID="{0DF88ED7-AD52-4E3A-9965-8344C45FBD42}" presName="accent_6" presStyleCnt="0"/>
      <dgm:spPr/>
    </dgm:pt>
    <dgm:pt modelId="{9553E7A6-CD6D-4DF1-8C5C-BD7129BE54C8}" type="pres">
      <dgm:prSet presAssocID="{0DF88ED7-AD52-4E3A-9965-8344C45FBD42}" presName="accentRepeatNode" presStyleLbl="solidFgAcc1" presStyleIdx="5" presStyleCnt="6"/>
      <dgm:spPr/>
    </dgm:pt>
  </dgm:ptLst>
  <dgm:cxnLst>
    <dgm:cxn modelId="{EC8E755D-10CD-4FD8-9021-E9B3F38F2338}" srcId="{A36D7CB1-121A-422E-BA11-F0D702B19620}" destId="{225A7F41-1DBB-49CE-B180-2902FEB0B8E9}" srcOrd="0" destOrd="0" parTransId="{3EE2B241-0789-433E-8CFA-A98B7BE8D509}" sibTransId="{B09349A2-4B3F-47F8-9420-CBCF653393D0}"/>
    <dgm:cxn modelId="{EDA3B138-D232-4BBF-8750-25B8FEDA32D6}" type="presOf" srcId="{225A7F41-1DBB-49CE-B180-2902FEB0B8E9}" destId="{1C4F19A4-A57F-4A80-9018-C37C889034AD}" srcOrd="0" destOrd="0" presId="urn:microsoft.com/office/officeart/2008/layout/VerticalCurvedList"/>
    <dgm:cxn modelId="{BAACF22F-553F-4322-8FB8-77E9BCB7815E}" srcId="{A36D7CB1-121A-422E-BA11-F0D702B19620}" destId="{0DF88ED7-AD52-4E3A-9965-8344C45FBD42}" srcOrd="5" destOrd="0" parTransId="{807FAF75-FB5E-4266-A59A-83DEF6DC8ED7}" sibTransId="{892EE1FC-24FA-428A-834C-97C88FBD69A1}"/>
    <dgm:cxn modelId="{40B4D63B-68BA-4108-BB1B-92535793FF5D}" srcId="{A36D7CB1-121A-422E-BA11-F0D702B19620}" destId="{6A923726-8A92-4463-B120-F7CA11CF6BAE}" srcOrd="3" destOrd="0" parTransId="{6D29E74A-E5B2-4B50-A22A-3B6DED6CE6BA}" sibTransId="{8B8B1DC6-A329-4FC4-9A21-6B4AFA0E28FE}"/>
    <dgm:cxn modelId="{41CCB72A-A30D-4F28-87BB-BC3DBA5C37D8}" srcId="{A36D7CB1-121A-422E-BA11-F0D702B19620}" destId="{6D6C8F34-4E3A-4C19-AE54-5DDD9201567B}" srcOrd="4" destOrd="0" parTransId="{0AEC8F2A-FAE5-4B50-9702-36CF860C3F71}" sibTransId="{424A1795-84EC-4012-BC12-F2DBA83BC6B3}"/>
    <dgm:cxn modelId="{C3E01FBB-4B0C-4FC6-92D1-31605E662742}" type="presOf" srcId="{0DF88ED7-AD52-4E3A-9965-8344C45FBD42}" destId="{8FAC13D2-1FD0-4222-A4F0-ACAB6BB8DACE}" srcOrd="0" destOrd="0" presId="urn:microsoft.com/office/officeart/2008/layout/VerticalCurvedList"/>
    <dgm:cxn modelId="{B2E87061-0A35-4350-8E15-2A75F27FC8B5}" srcId="{A36D7CB1-121A-422E-BA11-F0D702B19620}" destId="{5AA00132-BCC9-41DE-A4A7-8C84ACFE017A}" srcOrd="2" destOrd="0" parTransId="{A7FE7956-FFBD-41AB-840A-350DB67FF5FE}" sibTransId="{0567DC80-2EF6-459F-8CCB-87B025E84A14}"/>
    <dgm:cxn modelId="{C1BC8CEB-0FCD-4915-87BB-AA1501CD2A2F}" type="presOf" srcId="{A36D7CB1-121A-422E-BA11-F0D702B19620}" destId="{C29EAAE4-5D38-464E-8539-57146E83845E}" srcOrd="0" destOrd="0" presId="urn:microsoft.com/office/officeart/2008/layout/VerticalCurvedList"/>
    <dgm:cxn modelId="{C16D2D9B-DC12-4442-A543-F993A32BE75F}" type="presOf" srcId="{6A923726-8A92-4463-B120-F7CA11CF6BAE}" destId="{404C65F7-6743-4A36-B335-8711CDCBF2A2}" srcOrd="0" destOrd="0" presId="urn:microsoft.com/office/officeart/2008/layout/VerticalCurvedList"/>
    <dgm:cxn modelId="{2CFDB8AB-D1C3-48ED-A58B-CE0CB6B49E84}" type="presOf" srcId="{6D6C8F34-4E3A-4C19-AE54-5DDD9201567B}" destId="{F7E39814-C63A-4203-A991-0BB9B175265C}" srcOrd="0" destOrd="0" presId="urn:microsoft.com/office/officeart/2008/layout/VerticalCurvedList"/>
    <dgm:cxn modelId="{043A2D38-F903-4447-8045-2F4425C3E93F}" type="presOf" srcId="{6A3360C0-0540-4D3E-904E-3BABE2209320}" destId="{77966633-C21F-4410-ADFA-658EBD4F71AF}" srcOrd="0" destOrd="0" presId="urn:microsoft.com/office/officeart/2008/layout/VerticalCurvedList"/>
    <dgm:cxn modelId="{2C51E156-0E53-4F82-993C-52EE0C527A38}" srcId="{A36D7CB1-121A-422E-BA11-F0D702B19620}" destId="{6A3360C0-0540-4D3E-904E-3BABE2209320}" srcOrd="1" destOrd="0" parTransId="{A6B99011-C98B-4DD1-BB55-44D5C4816792}" sibTransId="{F3B70E6A-01A7-4541-B5CA-5B870C211A2C}"/>
    <dgm:cxn modelId="{45550B90-918E-41E7-8807-99B0F7775405}" type="presOf" srcId="{B09349A2-4B3F-47F8-9420-CBCF653393D0}" destId="{D0BABC75-23FC-424F-98F3-C8B20F94D8D9}" srcOrd="0" destOrd="0" presId="urn:microsoft.com/office/officeart/2008/layout/VerticalCurvedList"/>
    <dgm:cxn modelId="{71775D60-11A3-4D17-AD2B-01461E59C4C7}" type="presOf" srcId="{5AA00132-BCC9-41DE-A4A7-8C84ACFE017A}" destId="{BB86EECA-3301-4446-B95E-0BDD1274981A}" srcOrd="0" destOrd="0" presId="urn:microsoft.com/office/officeart/2008/layout/VerticalCurvedList"/>
    <dgm:cxn modelId="{0AF5A749-B58E-458B-97CA-4E874BEA51FB}" type="presParOf" srcId="{C29EAAE4-5D38-464E-8539-57146E83845E}" destId="{6DD7B84F-AA83-4A63-920F-57032E2EE242}" srcOrd="0" destOrd="0" presId="urn:microsoft.com/office/officeart/2008/layout/VerticalCurvedList"/>
    <dgm:cxn modelId="{E2A15CE7-3189-4A18-8B84-9FBE37D4E13E}" type="presParOf" srcId="{6DD7B84F-AA83-4A63-920F-57032E2EE242}" destId="{E69B7FAE-8C69-4261-AE9B-F39F3E632E38}" srcOrd="0" destOrd="0" presId="urn:microsoft.com/office/officeart/2008/layout/VerticalCurvedList"/>
    <dgm:cxn modelId="{783D3F1C-6728-4B1F-BB10-976FB669072D}" type="presParOf" srcId="{E69B7FAE-8C69-4261-AE9B-F39F3E632E38}" destId="{6E65DFC4-87D3-40E4-89CC-4799E12BB510}" srcOrd="0" destOrd="0" presId="urn:microsoft.com/office/officeart/2008/layout/VerticalCurvedList"/>
    <dgm:cxn modelId="{39EF1949-73A0-44BF-98DF-98C10E9E87DA}" type="presParOf" srcId="{E69B7FAE-8C69-4261-AE9B-F39F3E632E38}" destId="{D0BABC75-23FC-424F-98F3-C8B20F94D8D9}" srcOrd="1" destOrd="0" presId="urn:microsoft.com/office/officeart/2008/layout/VerticalCurvedList"/>
    <dgm:cxn modelId="{25158277-6924-4904-9DF2-2D8E7AA7001F}" type="presParOf" srcId="{E69B7FAE-8C69-4261-AE9B-F39F3E632E38}" destId="{E6091A39-C12B-4DF0-B67B-0DFAABD9E970}" srcOrd="2" destOrd="0" presId="urn:microsoft.com/office/officeart/2008/layout/VerticalCurvedList"/>
    <dgm:cxn modelId="{5BDAD1E6-E0A5-4242-BD80-7121E01C6589}" type="presParOf" srcId="{E69B7FAE-8C69-4261-AE9B-F39F3E632E38}" destId="{2EDF2D08-02E5-46EB-80D7-BC512EC5CBF7}" srcOrd="3" destOrd="0" presId="urn:microsoft.com/office/officeart/2008/layout/VerticalCurvedList"/>
    <dgm:cxn modelId="{B606A787-1D58-472A-83A1-C110DD210A88}" type="presParOf" srcId="{6DD7B84F-AA83-4A63-920F-57032E2EE242}" destId="{1C4F19A4-A57F-4A80-9018-C37C889034AD}" srcOrd="1" destOrd="0" presId="urn:microsoft.com/office/officeart/2008/layout/VerticalCurvedList"/>
    <dgm:cxn modelId="{06337BEE-3B14-4332-BD2E-A369821A74EA}" type="presParOf" srcId="{6DD7B84F-AA83-4A63-920F-57032E2EE242}" destId="{5F221C6D-08D4-4F16-B9FA-68547CFB4A39}" srcOrd="2" destOrd="0" presId="urn:microsoft.com/office/officeart/2008/layout/VerticalCurvedList"/>
    <dgm:cxn modelId="{ED8DCB70-E480-4E5A-BC8C-571D81051A29}" type="presParOf" srcId="{5F221C6D-08D4-4F16-B9FA-68547CFB4A39}" destId="{241C65EE-5DD0-4CEC-88A3-BD13EB217784}" srcOrd="0" destOrd="0" presId="urn:microsoft.com/office/officeart/2008/layout/VerticalCurvedList"/>
    <dgm:cxn modelId="{F0F8FFAF-860C-41E0-B0F1-0424083A57B7}" type="presParOf" srcId="{6DD7B84F-AA83-4A63-920F-57032E2EE242}" destId="{77966633-C21F-4410-ADFA-658EBD4F71AF}" srcOrd="3" destOrd="0" presId="urn:microsoft.com/office/officeart/2008/layout/VerticalCurvedList"/>
    <dgm:cxn modelId="{EB530D33-615F-4E21-9D22-47F5676D73E6}" type="presParOf" srcId="{6DD7B84F-AA83-4A63-920F-57032E2EE242}" destId="{DB9881F4-F773-4D83-B534-F8959BCA4470}" srcOrd="4" destOrd="0" presId="urn:microsoft.com/office/officeart/2008/layout/VerticalCurvedList"/>
    <dgm:cxn modelId="{E10E57CD-FEC9-409F-BA38-62ACEAA65190}" type="presParOf" srcId="{DB9881F4-F773-4D83-B534-F8959BCA4470}" destId="{9CA12E96-EC27-4A11-9944-DCC21D93A206}" srcOrd="0" destOrd="0" presId="urn:microsoft.com/office/officeart/2008/layout/VerticalCurvedList"/>
    <dgm:cxn modelId="{5AA142FC-ED89-4CBB-AAF1-872B3841B671}" type="presParOf" srcId="{6DD7B84F-AA83-4A63-920F-57032E2EE242}" destId="{BB86EECA-3301-4446-B95E-0BDD1274981A}" srcOrd="5" destOrd="0" presId="urn:microsoft.com/office/officeart/2008/layout/VerticalCurvedList"/>
    <dgm:cxn modelId="{72A04ECA-6038-4E50-BF2D-725409204EF7}" type="presParOf" srcId="{6DD7B84F-AA83-4A63-920F-57032E2EE242}" destId="{33EA801D-5DAC-49D5-99D0-C6ABFB3E7E39}" srcOrd="6" destOrd="0" presId="urn:microsoft.com/office/officeart/2008/layout/VerticalCurvedList"/>
    <dgm:cxn modelId="{8F31FF6C-09BB-426D-BDD6-838EF25505FC}" type="presParOf" srcId="{33EA801D-5DAC-49D5-99D0-C6ABFB3E7E39}" destId="{74185F67-4B22-4228-82E0-FDFF121FE0DC}" srcOrd="0" destOrd="0" presId="urn:microsoft.com/office/officeart/2008/layout/VerticalCurvedList"/>
    <dgm:cxn modelId="{1435291C-6969-4AF4-B871-63B08CC6197B}" type="presParOf" srcId="{6DD7B84F-AA83-4A63-920F-57032E2EE242}" destId="{404C65F7-6743-4A36-B335-8711CDCBF2A2}" srcOrd="7" destOrd="0" presId="urn:microsoft.com/office/officeart/2008/layout/VerticalCurvedList"/>
    <dgm:cxn modelId="{9F56CE30-8017-4F39-BDD5-C0F1BBC898CF}" type="presParOf" srcId="{6DD7B84F-AA83-4A63-920F-57032E2EE242}" destId="{5A5B4CF0-2E29-42D0-8B2B-12D79AFADF5C}" srcOrd="8" destOrd="0" presId="urn:microsoft.com/office/officeart/2008/layout/VerticalCurvedList"/>
    <dgm:cxn modelId="{DA4A1B0B-EDB6-498B-A446-56BA8F105A61}" type="presParOf" srcId="{5A5B4CF0-2E29-42D0-8B2B-12D79AFADF5C}" destId="{7E8182E8-0EC6-4855-8C89-9B1902893192}" srcOrd="0" destOrd="0" presId="urn:microsoft.com/office/officeart/2008/layout/VerticalCurvedList"/>
    <dgm:cxn modelId="{F1C33A57-FD5F-4B70-A4C7-8266C27A966C}" type="presParOf" srcId="{6DD7B84F-AA83-4A63-920F-57032E2EE242}" destId="{F7E39814-C63A-4203-A991-0BB9B175265C}" srcOrd="9" destOrd="0" presId="urn:microsoft.com/office/officeart/2008/layout/VerticalCurvedList"/>
    <dgm:cxn modelId="{72F6C25A-C211-4467-8BA6-2179562E9B7A}" type="presParOf" srcId="{6DD7B84F-AA83-4A63-920F-57032E2EE242}" destId="{A0CA2213-4B76-43AF-998D-E8CBF88F4E2D}" srcOrd="10" destOrd="0" presId="urn:microsoft.com/office/officeart/2008/layout/VerticalCurvedList"/>
    <dgm:cxn modelId="{725DC65B-B9EE-4F94-98DB-6ED11CE495DD}" type="presParOf" srcId="{A0CA2213-4B76-43AF-998D-E8CBF88F4E2D}" destId="{11A50F94-6E94-426B-9A0C-8915AB4FA635}" srcOrd="0" destOrd="0" presId="urn:microsoft.com/office/officeart/2008/layout/VerticalCurvedList"/>
    <dgm:cxn modelId="{8FE56263-9BA5-4255-ACB9-B2094531411C}" type="presParOf" srcId="{6DD7B84F-AA83-4A63-920F-57032E2EE242}" destId="{8FAC13D2-1FD0-4222-A4F0-ACAB6BB8DACE}" srcOrd="11" destOrd="0" presId="urn:microsoft.com/office/officeart/2008/layout/VerticalCurvedList"/>
    <dgm:cxn modelId="{B4609675-75EF-499D-9FD0-9EA42B20D03D}" type="presParOf" srcId="{6DD7B84F-AA83-4A63-920F-57032E2EE242}" destId="{4EF5C3B1-A088-40D0-ABB7-A9EB5F564B52}" srcOrd="12" destOrd="0" presId="urn:microsoft.com/office/officeart/2008/layout/VerticalCurvedList"/>
    <dgm:cxn modelId="{B2E89BC9-74F9-40CD-8C4F-EA00A4D4425B}" type="presParOf" srcId="{4EF5C3B1-A088-40D0-ABB7-A9EB5F564B52}" destId="{9553E7A6-CD6D-4DF1-8C5C-BD7129BE54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10/25/2013</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50"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544589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81">
              <a:lnSpc>
                <a:spcPct val="90000"/>
              </a:lnSpc>
              <a:spcAft>
                <a:spcPts val="347"/>
              </a:spcAft>
              <a:defRPr/>
            </a:pPr>
            <a:r>
              <a:rPr lang="en-US" dirty="0" smtClean="0"/>
              <a:t>You</a:t>
            </a:r>
            <a:r>
              <a:rPr lang="en-US" baseline="0" dirty="0" smtClean="0"/>
              <a:t> have more options than using just the images in the Virtual Machine Image Gallery. When you have custom images created in VHD format using Hyper-V, you can easily bring them into Windows Azure as well. These images can simply be your favorite Linux stacks obtained from VM Depot, images for existing applications running on-premises or images with Microsoft server workloads such as SharePoint that you need to build your collaboration environments. Simply upload to blob storage – you can do that using PowerShell commands and then create your disks using the image in the management portal. Voila, your Virtual Machine is booted with the right pieces in it.</a:t>
            </a:r>
          </a:p>
          <a:p>
            <a:pPr defTabSz="950981">
              <a:lnSpc>
                <a:spcPct val="90000"/>
              </a:lnSpc>
              <a:spcAft>
                <a:spcPts val="347"/>
              </a:spcAft>
              <a:defRPr/>
            </a:pPr>
            <a:endParaRPr lang="en-US" baseline="0" dirty="0" smtClean="0"/>
          </a:p>
          <a:p>
            <a:pPr defTabSz="950981">
              <a:lnSpc>
                <a:spcPct val="90000"/>
              </a:lnSpc>
              <a:spcAft>
                <a:spcPts val="347"/>
              </a:spcAft>
              <a:defRPr/>
            </a:pPr>
            <a:r>
              <a:rPr lang="en-US" baseline="0" dirty="0" smtClean="0"/>
              <a:t>In this case, you have the full option and control of maintaining and updating your image as it fits your needs. </a:t>
            </a:r>
          </a:p>
          <a:p>
            <a:pPr defTabSz="950981">
              <a:lnSpc>
                <a:spcPct val="90000"/>
              </a:lnSpc>
              <a:spcAft>
                <a:spcPts val="347"/>
              </a:spcAft>
              <a:defRPr/>
            </a:pPr>
            <a:endParaRPr lang="en-US" baseline="0" dirty="0" smtClean="0"/>
          </a:p>
          <a:p>
            <a:pPr defTabSz="950981">
              <a:lnSpc>
                <a:spcPct val="90000"/>
              </a:lnSpc>
              <a:spcAft>
                <a:spcPts val="347"/>
              </a:spcAft>
              <a:defRPr/>
            </a:pPr>
            <a:endParaRPr lang="en-US"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A70138AC-2339-4703-8352-FC8FC048C587}"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06385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everything</a:t>
            </a:r>
            <a:r>
              <a:rPr lang="en-US" baseline="0" dirty="0" smtClean="0"/>
              <a:t> is developed and tested, you, of course, have the choice of running in Azure or bringing it back to production environment on your premises. </a:t>
            </a:r>
          </a:p>
          <a:p>
            <a:endParaRPr lang="en-US" dirty="0" smtClean="0"/>
          </a:p>
          <a:p>
            <a:r>
              <a:rPr lang="en-US" dirty="0" smtClean="0"/>
              <a:t>If that’s the case, moving the deployment</a:t>
            </a:r>
            <a:r>
              <a:rPr lang="en-US" baseline="0" dirty="0" smtClean="0"/>
              <a:t> is easy</a:t>
            </a:r>
            <a:r>
              <a:rPr lang="en-US" dirty="0" smtClean="0"/>
              <a:t>. Because Windows Azure VMs use the exact same format as the Windows Server Hyper-V i.e. VHD. So if it runs on Hyper-V it runs in Azure and vice-versa. In fact, Windows Azure is built on the same foundation as Windows Server 2012!</a:t>
            </a:r>
          </a:p>
          <a:p>
            <a:endParaRPr lang="en-US" dirty="0" smtClean="0"/>
          </a:p>
          <a:p>
            <a:r>
              <a:rPr lang="en-US" dirty="0" smtClean="0"/>
              <a:t>This is unique</a:t>
            </a:r>
            <a:r>
              <a:rPr lang="en-US" baseline="0" dirty="0" smtClean="0"/>
              <a:t> for us. Other public cloud vendors will convert the image into proprietary formats and it becomes hard to convert back.</a:t>
            </a:r>
            <a:endParaRPr lang="en-US" dirty="0" smtClean="0"/>
          </a:p>
          <a:p>
            <a:endParaRPr lang="en-US" dirty="0" smtClean="0"/>
          </a:p>
          <a:p>
            <a:r>
              <a:rPr lang="en-US" sz="1000" dirty="0">
                <a:latin typeface="Segoe UI Light" pitchFamily="34" charset="0"/>
              </a:rPr>
              <a:t>If you have your on-premises environment on a different platform other than Hyper-V, the Microsoft Virtual Machine Converter (MVMC) Solution Accelerator is a Microsoft-supported, stand-alone solution to convert VMware-based virtual machines and disks to Hyper-V®-based virtual machines and disks.</a:t>
            </a:r>
            <a:r>
              <a:rPr lang="en-US" dirty="0" smtClean="0"/>
              <a:t> </a:t>
            </a:r>
          </a:p>
          <a:p>
            <a:endParaRPr lang="en-US" dirty="0" smtClean="0"/>
          </a:p>
          <a:p>
            <a:r>
              <a:rPr lang="en-US" dirty="0" smtClean="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7955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a:t>
            </a:r>
            <a:r>
              <a:rPr lang="en-US" b="1"/>
              <a:t>your </a:t>
            </a:r>
            <a:r>
              <a:rPr lang="en-US" b="1" smtClean="0"/>
              <a:t>Datacenter </a:t>
            </a:r>
            <a:endParaRPr lang="en-US" smtClean="0"/>
          </a:p>
          <a:p>
            <a:r>
              <a:rPr lang="en-US" smtClean="0"/>
              <a:t> </a:t>
            </a:r>
          </a:p>
          <a:p>
            <a:r>
              <a:rPr lang="en-US" smtClean="0"/>
              <a:t>Own </a:t>
            </a:r>
            <a:r>
              <a:rPr lang="en-US" dirty="0"/>
              <a:t>the base, rent the rest! Extend your datacenter by building capacity on-demand.</a:t>
            </a:r>
          </a:p>
          <a:p>
            <a:r>
              <a:rPr lang="en-US" dirty="0"/>
              <a:t> </a:t>
            </a:r>
          </a:p>
          <a:p>
            <a:pPr defTabSz="951713">
              <a:lnSpc>
                <a:spcPct val="90000"/>
              </a:lnSpc>
              <a:spcAft>
                <a:spcPts val="347"/>
              </a:spcAft>
              <a:defRPr/>
            </a:pPr>
            <a:r>
              <a:rPr lang="en-US" dirty="0"/>
              <a:t>With Windows Azure, you can literally create a virtual “datacenter” in the Cloud. You can do this by leveraging a feature called </a:t>
            </a:r>
            <a:r>
              <a:rPr lang="en-US" b="1" dirty="0"/>
              <a:t>Virtual </a:t>
            </a:r>
            <a:r>
              <a:rPr lang="en-US" b="1" dirty="0" smtClean="0"/>
              <a:t>Network (VNET) </a:t>
            </a:r>
            <a:r>
              <a:rPr lang="en-US" dirty="0"/>
              <a:t>which allows you to </a:t>
            </a:r>
            <a:r>
              <a:rPr lang="en-US" dirty="0" smtClean="0"/>
              <a:t>create a logically isolated section of Azure </a:t>
            </a:r>
            <a:r>
              <a:rPr lang="en-US" dirty="0"/>
              <a:t>and treat it like your own network. You can </a:t>
            </a:r>
            <a:r>
              <a:rPr lang="en-US" dirty="0" smtClean="0"/>
              <a:t>customize</a:t>
            </a:r>
            <a:r>
              <a:rPr lang="en-US" baseline="0" dirty="0" smtClean="0"/>
              <a:t> the network configuration for a VNET - </a:t>
            </a:r>
            <a:r>
              <a:rPr lang="en-US" dirty="0" smtClean="0"/>
              <a:t>create </a:t>
            </a:r>
            <a:r>
              <a:rPr lang="en-US" dirty="0"/>
              <a:t>subnets, assign private IP addresses and bring your own DNS server if you </a:t>
            </a:r>
            <a:r>
              <a:rPr lang="en-US"/>
              <a:t>wish</a:t>
            </a:r>
            <a:r>
              <a:rPr lang="en-US" smtClean="0"/>
              <a:t>. </a:t>
            </a:r>
            <a:r>
              <a:rPr lang="en-US" sz="1000" dirty="0">
                <a:latin typeface="Segoe UI Light" pitchFamily="34" charset="0"/>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smtClean="0"/>
          </a:p>
          <a:p>
            <a:endParaRPr lang="en-US" dirty="0" smtClean="0"/>
          </a:p>
          <a:p>
            <a:endParaRPr lang="en-US" dirty="0" smtClean="0"/>
          </a:p>
          <a:p>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8729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a:t>
            </a:r>
            <a:r>
              <a:rPr lang="en-US" dirty="0" smtClean="0"/>
              <a:t>first-party </a:t>
            </a:r>
            <a:r>
              <a:rPr lang="en-US" dirty="0"/>
              <a:t>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30842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81">
              <a:lnSpc>
                <a:spcPct val="90000"/>
              </a:lnSpc>
              <a:spcAft>
                <a:spcPts val="347"/>
              </a:spcAft>
              <a:defRPr/>
            </a:pPr>
            <a:r>
              <a:rPr lang="en-US" sz="1200" spc="-51" dirty="0">
                <a:gradFill>
                  <a:gsLst>
                    <a:gs pos="0">
                      <a:schemeClr val="accent1"/>
                    </a:gs>
                    <a:gs pos="100000">
                      <a:schemeClr val="accent1"/>
                    </a:gs>
                  </a:gsLst>
                  <a:lin ang="5400000" scaled="1"/>
                </a:gradFill>
                <a:ea typeface="Segoe UI" pitchFamily="34" charset="0"/>
                <a:cs typeface="Segoe UI" pitchFamily="34" charset="0"/>
              </a:rPr>
              <a:t>For many customers and partners, scripting and automation is the key to efficient operations. Fear not! Microsoft’s popular task automation framework PowerShell is available for use with Windows Azure as well.  Whether you want to automate provisioning of lots and lots of Virtual Machines or configure your Virtual Network settings through scripts, PowerShell </a:t>
            </a:r>
            <a:r>
              <a:rPr lang="en-US" sz="1200" spc="-51" dirty="0" err="1">
                <a:gradFill>
                  <a:gsLst>
                    <a:gs pos="0">
                      <a:schemeClr val="accent1"/>
                    </a:gs>
                    <a:gs pos="100000">
                      <a:schemeClr val="accent1"/>
                    </a:gs>
                  </a:gsLst>
                  <a:lin ang="5400000" scaled="1"/>
                </a:gradFill>
                <a:ea typeface="Segoe UI" pitchFamily="34" charset="0"/>
                <a:cs typeface="Segoe UI" pitchFamily="34" charset="0"/>
              </a:rPr>
              <a:t>cmdlets</a:t>
            </a:r>
            <a:r>
              <a:rPr lang="en-US" sz="1200" spc="-51" dirty="0">
                <a:gradFill>
                  <a:gsLst>
                    <a:gs pos="0">
                      <a:schemeClr val="accent1"/>
                    </a:gs>
                    <a:gs pos="100000">
                      <a:schemeClr val="accent1"/>
                    </a:gs>
                  </a:gsLst>
                  <a:lin ang="5400000" scaled="1"/>
                </a:gradFill>
                <a:ea typeface="Segoe UI" pitchFamily="34" charset="0"/>
                <a:cs typeface="Segoe UI" pitchFamily="34" charset="0"/>
              </a:rPr>
              <a:t> are ready for you.  You can download PowerShell </a:t>
            </a:r>
            <a:r>
              <a:rPr lang="en-US" sz="1200" spc="-51" dirty="0" err="1">
                <a:gradFill>
                  <a:gsLst>
                    <a:gs pos="0">
                      <a:schemeClr val="accent1"/>
                    </a:gs>
                    <a:gs pos="100000">
                      <a:schemeClr val="accent1"/>
                    </a:gs>
                  </a:gsLst>
                  <a:lin ang="5400000" scaled="1"/>
                </a:gradFill>
                <a:ea typeface="Segoe UI" pitchFamily="34" charset="0"/>
                <a:cs typeface="Segoe UI" pitchFamily="34" charset="0"/>
              </a:rPr>
              <a:t>cmdlets</a:t>
            </a:r>
            <a:r>
              <a:rPr lang="en-US" sz="1200" spc="-51" dirty="0">
                <a:gradFill>
                  <a:gsLst>
                    <a:gs pos="0">
                      <a:schemeClr val="accent1"/>
                    </a:gs>
                    <a:gs pos="100000">
                      <a:schemeClr val="accent1"/>
                    </a:gs>
                  </a:gsLst>
                  <a:lin ang="5400000" scaled="1"/>
                </a:gradFill>
                <a:ea typeface="Segoe UI" pitchFamily="34" charset="0"/>
                <a:cs typeface="Segoe UI" pitchFamily="34" charset="0"/>
              </a:rPr>
              <a:t> from  </a:t>
            </a:r>
            <a:r>
              <a:rPr lang="en-US" sz="1200" b="1" spc="-51" dirty="0">
                <a:gradFill>
                  <a:gsLst>
                    <a:gs pos="0">
                      <a:schemeClr val="accent1"/>
                    </a:gs>
                    <a:gs pos="100000">
                      <a:schemeClr val="accent1"/>
                    </a:gs>
                  </a:gsLst>
                  <a:lin ang="5400000" scaled="1"/>
                </a:gradFill>
                <a:ea typeface="Segoe UI" pitchFamily="34" charset="0"/>
                <a:cs typeface="Segoe UI" pitchFamily="34" charset="0"/>
              </a:rPr>
              <a:t>http://www.windowsazure.com/en-us/downloads/</a:t>
            </a:r>
            <a:r>
              <a:rPr lang="en-US" sz="1200" spc="-51" dirty="0">
                <a:gradFill>
                  <a:gsLst>
                    <a:gs pos="0">
                      <a:schemeClr val="accent1"/>
                    </a:gs>
                    <a:gs pos="100000">
                      <a:schemeClr val="accent1"/>
                    </a:gs>
                  </a:gsLst>
                  <a:lin ang="5400000" scaled="1"/>
                </a:gradFill>
                <a:ea typeface="Segoe UI" pitchFamily="34" charset="0"/>
                <a:cs typeface="Segoe UI" pitchFamily="34" charset="0"/>
              </a:rPr>
              <a:t> to get started.</a:t>
            </a:r>
          </a:p>
          <a:p>
            <a:endParaRPr lang="en-US" sz="1200" dirty="0"/>
          </a:p>
          <a:p>
            <a:r>
              <a:rPr lang="en-US" sz="1200" dirty="0"/>
              <a:t>You can configure and manage all 3 elements of infrastructure services (</a:t>
            </a:r>
            <a:r>
              <a:rPr lang="en-US" sz="1200" dirty="0" err="1"/>
              <a:t>IaaS</a:t>
            </a:r>
            <a:r>
              <a:rPr lang="en-US" sz="1200" dirty="0"/>
              <a:t>) with PowerShell: Virtual Machines, Virtual Network and Storage. When you want to upload  custom VHDs into Windows Azure or bring your images back to on-premises, at scale, use PowerShell.  When you are working across many Windows Azure subscriptions and need to copy VHDs in between, use PowerShell. Or when you want to convert images virtualized with VMware (VMDK format) into VHD to run in Virtual Machines, use the Microsoft Virtual Machine Converter (MVMC Toolkit) first and then upload the converted images using PowerShell </a:t>
            </a:r>
            <a:r>
              <a:rPr lang="en-US" sz="1200" dirty="0" err="1"/>
              <a:t>cmdlets</a:t>
            </a:r>
            <a:r>
              <a:rPr lang="en-US" sz="1200" dirty="0"/>
              <a:t>.</a:t>
            </a:r>
          </a:p>
          <a:p>
            <a:endParaRPr lang="en-US" sz="1200" dirty="0"/>
          </a:p>
          <a:p>
            <a:r>
              <a:rPr lang="en-US" sz="1200" dirty="0"/>
              <a:t>PowerShell is here to help increase your productivity, and to give you advanced management options.  </a:t>
            </a:r>
          </a:p>
          <a:p>
            <a:endParaRPr lang="en-US"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7D8C0FAB-3609-4A33-998D-F0CAA2A2040D}"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2778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Customize. Collaborate. Maintain. - SharePoint on Windows Azure Infrastructure Services.</a:t>
            </a:r>
            <a:endParaRPr lang="en-US" dirty="0"/>
          </a:p>
          <a:p>
            <a:r>
              <a:rPr lang="en-US" dirty="0"/>
              <a:t>Let’s move on to another scenario:  SharePoint on Windows Azure Infrastructure Services.  This one has been in high demand since Virtual Machines became available in preview and began offering a robust infrastructure for SharePoint Server.  </a:t>
            </a:r>
          </a:p>
          <a:p>
            <a:endParaRPr lang="en-US" dirty="0"/>
          </a:p>
          <a:p>
            <a:r>
              <a:rPr lang="en-US" dirty="0"/>
              <a:t>Windows Azure Virtual Machines is one of the deployment options for SharePoint. Some of the other options  include Office 365 and on-premises deployment. We’ll go over the situations where SharePoint 2010 and SharePoint 2013 deployments on Windows Azure Virtual Machines have distinct advantages. </a:t>
            </a:r>
          </a:p>
          <a:p>
            <a:endParaRPr lang="en-US" dirty="0"/>
          </a:p>
          <a:p>
            <a:r>
              <a:rPr lang="en-US" dirty="0"/>
              <a:t>One is Web Content Management (or SharePoint for Internet Sites - FIS), when customers want to minimize on-premises infrastructure and need real-time scale. These public-facing, anonymous sites are often highly customized so they can scale and contract on demand according to traffic and load needs. FIS is unsupported in Office 365. Windows Azure infrastructure Services offers the right, robust foundation for complex designs like these that need to support memory intensive instances. </a:t>
            </a:r>
          </a:p>
          <a:p>
            <a:endParaRPr lang="en-US" dirty="0"/>
          </a:p>
          <a:p>
            <a:r>
              <a:rPr lang="en-US" dirty="0"/>
              <a:t>The second scenario is for collaboration sites, where we keep documents, and list and share content with coworkers.  Windows Azure Virtual Machines is ideal for these sites, especially when they need deep customization, typically with full-trust custom code.  Many of our customers start </a:t>
            </a:r>
            <a:r>
              <a:rPr lang="en-US" dirty="0" err="1"/>
              <a:t>dev</a:t>
            </a:r>
            <a:r>
              <a:rPr lang="en-US" dirty="0"/>
              <a:t> and test work for full-trust custom code environments on Windows Azure Virtual Machines connected to on-premises via Virtual Network and Active Directory Federation Services running in Virtual Machines.  When they complete their development cycles, the farm either continues to live in Windows Azure or moves to on-premises.   Office 365 does not support full-trust custom code.</a:t>
            </a:r>
          </a:p>
          <a:p>
            <a:endParaRPr lang="en-US" dirty="0"/>
          </a:p>
          <a:p>
            <a:r>
              <a:rPr lang="en-US" dirty="0"/>
              <a:t>When you choose SharePoint to power your file sharing and collaboration workloads, Windows Azure Infrastructure Services is a robust platform option. Through the 180-day evaluation image in our gallery, you can get started quickly and then upgrade to a full edition by bringing your own licenses under License Mobility rights that come with Volume Licensing programs. [might have to remove if the </a:t>
            </a:r>
            <a:r>
              <a:rPr lang="en-US" dirty="0" err="1"/>
              <a:t>eval</a:t>
            </a:r>
            <a:r>
              <a:rPr lang="en-US" dirty="0"/>
              <a:t> image does not come through] </a:t>
            </a:r>
          </a:p>
          <a:p>
            <a:endParaRPr lang="en-US" dirty="0"/>
          </a:p>
          <a:p>
            <a:r>
              <a:rPr lang="en-US" dirty="0"/>
              <a:t>Microsoft provides end-to-end, direct support for SharePoint Server running in Windows Azure. Pick up the phone and call us using your Windows Azure support plan.  There’s no hand- offs to another organization and no additional charges. You can call a single support organization for your cloud and non-cloud questions when you work with Windows Azure and Microsoft.</a:t>
            </a:r>
          </a:p>
          <a:p>
            <a:pPr>
              <a:lnSpc>
                <a:spcPct val="115000"/>
              </a:lnSpc>
              <a:spcAft>
                <a:spcPts val="1031"/>
              </a:spcAft>
            </a:pPr>
            <a:endParaRPr lang="en-US" dirty="0">
              <a:latin typeface="Calibri"/>
              <a:ea typeface="Calibri"/>
              <a:cs typeface="Times New Roman"/>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066"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066"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9AC6A9FE-A1DE-47AF-8A4A-D1158C469C45}"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2212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FD2819EC-0734-4243-936A-32507629FBE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14641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62">
              <a:lnSpc>
                <a:spcPct val="90000"/>
              </a:lnSpc>
              <a:spcAft>
                <a:spcPts val="340"/>
              </a:spcAft>
              <a:defRPr/>
            </a:pPr>
            <a:r>
              <a:rPr lang="en-US" b="1" dirty="0" smtClean="0"/>
              <a:t>Slide Objective:</a:t>
            </a:r>
          </a:p>
          <a:p>
            <a:pPr defTabSz="932462">
              <a:lnSpc>
                <a:spcPct val="90000"/>
              </a:lnSpc>
              <a:spcAft>
                <a:spcPts val="340"/>
              </a:spcAft>
              <a:defRPr/>
            </a:pPr>
            <a:r>
              <a:rPr lang="en-US" b="0" dirty="0" smtClean="0"/>
              <a:t>DEMO</a:t>
            </a:r>
          </a:p>
          <a:p>
            <a:pPr defTabSz="932462">
              <a:lnSpc>
                <a:spcPct val="90000"/>
              </a:lnSpc>
              <a:spcAft>
                <a:spcPts val="340"/>
              </a:spcAft>
              <a:defRPr/>
            </a:pPr>
            <a:r>
              <a:rPr lang="en-US" b="1" dirty="0" smtClean="0"/>
              <a:t>Notes:</a:t>
            </a:r>
          </a:p>
          <a:p>
            <a:pPr defTabSz="932462">
              <a:lnSpc>
                <a:spcPct val="90000"/>
              </a:lnSpc>
              <a:spcAft>
                <a:spcPts val="340"/>
              </a:spcAft>
              <a:defRPr/>
            </a:pPr>
            <a:r>
              <a:rPr lang="en-US" b="0" dirty="0" smtClean="0"/>
              <a:t>Essentially</a:t>
            </a:r>
            <a:r>
              <a:rPr lang="en-US" b="0" baseline="0" dirty="0" smtClean="0"/>
              <a:t> this is quick run through of the hands on lab, minus unit testing and load testing</a:t>
            </a:r>
            <a:endParaRPr lang="en-US" b="0" dirty="0" smtClean="0"/>
          </a:p>
          <a:p>
            <a:pPr marL="342900" indent="-342900">
              <a:buAutoNum type="arabicPeriod"/>
            </a:pPr>
            <a:r>
              <a:rPr lang="en-US" dirty="0" smtClean="0"/>
              <a:t>Create a TFS project</a:t>
            </a:r>
          </a:p>
          <a:p>
            <a:pPr marL="342900" indent="-342900">
              <a:buAutoNum type="arabicPeriod"/>
            </a:pPr>
            <a:r>
              <a:rPr lang="en-US" dirty="0" smtClean="0"/>
              <a:t>Create a Windows Azure Web Site</a:t>
            </a:r>
          </a:p>
          <a:p>
            <a:pPr marL="342900" indent="-342900">
              <a:buAutoNum type="arabicPeriod"/>
            </a:pPr>
            <a:r>
              <a:rPr lang="en-US" dirty="0" smtClean="0"/>
              <a:t>Link the Web Site to the TFS Project</a:t>
            </a:r>
          </a:p>
          <a:p>
            <a:pPr marL="342900" indent="-342900">
              <a:buAutoNum type="arabicPeriod"/>
            </a:pPr>
            <a:r>
              <a:rPr lang="en-US" dirty="0" smtClean="0"/>
              <a:t>Use VS to update the Web Site</a:t>
            </a:r>
            <a:r>
              <a:rPr lang="en-US" baseline="0" dirty="0" smtClean="0"/>
              <a:t> and check in</a:t>
            </a:r>
          </a:p>
          <a:p>
            <a:pPr marL="342900" indent="-342900">
              <a:buAutoNum type="arabicPeriod"/>
            </a:pPr>
            <a:r>
              <a:rPr lang="en-US" baseline="0" dirty="0" smtClean="0"/>
              <a:t>Show continuous deployment in TFS and Windows Azure </a:t>
            </a:r>
            <a:r>
              <a:rPr lang="en-US" baseline="0" smtClean="0"/>
              <a:t>management portals</a:t>
            </a:r>
            <a:endParaRPr lang="en-US" baseline="0"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716867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62">
              <a:lnSpc>
                <a:spcPct val="90000"/>
              </a:lnSpc>
              <a:spcAft>
                <a:spcPts val="340"/>
              </a:spcAft>
              <a:defRPr/>
            </a:pPr>
            <a:r>
              <a:rPr lang="en-US" b="1" dirty="0" smtClean="0"/>
              <a:t>Slide Objective:</a:t>
            </a:r>
          </a:p>
          <a:p>
            <a:pPr defTabSz="932462">
              <a:lnSpc>
                <a:spcPct val="90000"/>
              </a:lnSpc>
              <a:spcAft>
                <a:spcPts val="340"/>
              </a:spcAft>
              <a:defRPr/>
            </a:pPr>
            <a:r>
              <a:rPr lang="en-US" b="0" dirty="0" smtClean="0"/>
              <a:t>DEMO</a:t>
            </a:r>
          </a:p>
          <a:p>
            <a:pPr defTabSz="932462">
              <a:lnSpc>
                <a:spcPct val="90000"/>
              </a:lnSpc>
              <a:spcAft>
                <a:spcPts val="340"/>
              </a:spcAft>
              <a:defRPr/>
            </a:pPr>
            <a:r>
              <a:rPr lang="en-US" b="1" dirty="0" smtClean="0"/>
              <a:t>Notes:</a:t>
            </a:r>
          </a:p>
          <a:p>
            <a:pPr defTabSz="932462">
              <a:lnSpc>
                <a:spcPct val="90000"/>
              </a:lnSpc>
              <a:spcAft>
                <a:spcPts val="340"/>
              </a:spcAft>
              <a:defRPr/>
            </a:pPr>
            <a:r>
              <a:rPr lang="en-US" b="0" dirty="0" smtClean="0"/>
              <a:t>Essentially</a:t>
            </a:r>
            <a:r>
              <a:rPr lang="en-US" b="0" baseline="0" dirty="0" smtClean="0"/>
              <a:t> this is quick run through of the hands on lab, minus unit testing and load testing</a:t>
            </a:r>
            <a:endParaRPr lang="en-US" b="0" dirty="0" smtClean="0"/>
          </a:p>
          <a:p>
            <a:pPr marL="342900" indent="-342900">
              <a:buAutoNum type="arabicPeriod"/>
            </a:pPr>
            <a:r>
              <a:rPr lang="en-US" dirty="0" smtClean="0"/>
              <a:t>Create a TFS project</a:t>
            </a:r>
          </a:p>
          <a:p>
            <a:pPr marL="342900" indent="-342900">
              <a:buAutoNum type="arabicPeriod"/>
            </a:pPr>
            <a:r>
              <a:rPr lang="en-US" dirty="0" smtClean="0"/>
              <a:t>Create a Windows Azure Web Site</a:t>
            </a:r>
          </a:p>
          <a:p>
            <a:pPr marL="342900" indent="-342900">
              <a:buAutoNum type="arabicPeriod"/>
            </a:pPr>
            <a:r>
              <a:rPr lang="en-US" dirty="0" smtClean="0"/>
              <a:t>Link the Web Site to the TFS Project</a:t>
            </a:r>
          </a:p>
          <a:p>
            <a:pPr marL="342900" indent="-342900">
              <a:buAutoNum type="arabicPeriod"/>
            </a:pPr>
            <a:r>
              <a:rPr lang="en-US" dirty="0" smtClean="0"/>
              <a:t>Use VS to update the Web Site</a:t>
            </a:r>
            <a:r>
              <a:rPr lang="en-US" baseline="0" dirty="0" smtClean="0"/>
              <a:t> and check in</a:t>
            </a:r>
          </a:p>
          <a:p>
            <a:pPr marL="342900" indent="-342900">
              <a:buAutoNum type="arabicPeriod"/>
            </a:pPr>
            <a:r>
              <a:rPr lang="en-US" baseline="0" dirty="0" smtClean="0"/>
              <a:t>Show continuous deployment in TFS and Windows Azure </a:t>
            </a:r>
            <a:r>
              <a:rPr lang="en-US" baseline="0" smtClean="0"/>
              <a:t>management portals</a:t>
            </a:r>
            <a:endParaRPr lang="en-US" baseline="0"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60429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credit: Brian Prince, Big</a:t>
            </a:r>
            <a:r>
              <a:rPr lang="en-US" baseline="0" dirty="0" smtClean="0"/>
              <a:t> Buddha statue in Hong Kong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309570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yourself the</a:t>
            </a:r>
            <a:r>
              <a:rPr lang="en-US" baseline="0" dirty="0" smtClean="0"/>
              <a:t> process to provision </a:t>
            </a:r>
            <a:r>
              <a:rPr lang="en-US" baseline="0" dirty="0" err="1" smtClean="0"/>
              <a:t>dev</a:t>
            </a:r>
            <a:r>
              <a:rPr lang="en-US" baseline="0" dirty="0" smtClean="0"/>
              <a:t> and test environments in your organization today.</a:t>
            </a:r>
          </a:p>
          <a:p>
            <a:endParaRPr lang="en-US" baseline="0" dirty="0" smtClean="0"/>
          </a:p>
          <a:p>
            <a:r>
              <a:rPr lang="en-US" b="1" baseline="0" dirty="0" smtClean="0"/>
              <a:t>Speed</a:t>
            </a:r>
            <a:r>
              <a:rPr lang="en-US" baseline="0" dirty="0" smtClean="0"/>
              <a:t>. Its not uncommon to wait weeks or more to get a virtual machine provisioned.</a:t>
            </a:r>
          </a:p>
          <a:p>
            <a:r>
              <a:rPr lang="en-US" b="1" dirty="0" smtClean="0"/>
              <a:t>Scale</a:t>
            </a:r>
            <a:r>
              <a:rPr lang="en-US" dirty="0" smtClean="0"/>
              <a:t>. What if you asked IT to have your own</a:t>
            </a:r>
            <a:r>
              <a:rPr lang="en-US" baseline="0" dirty="0" smtClean="0"/>
              <a:t> development environment of three servers? What if everyone on your team wanted their own environment? What if QA did as well? And, what if you wanted to do some load testing, so in addition to the application environment, you also need several beefy machines to simulate user load.</a:t>
            </a:r>
          </a:p>
          <a:p>
            <a:r>
              <a:rPr lang="en-US" b="1" baseline="0" dirty="0" smtClean="0"/>
              <a:t>Economics</a:t>
            </a:r>
            <a:r>
              <a:rPr lang="en-US" baseline="0" dirty="0" smtClean="0"/>
              <a:t>. Your organization may implement departmental chargebacks or something similar, so you know roughly what it costs to assemble and maintain the environments above. The cloud puts this capability in your control and your budget – and Microsoft will give you amazing value.</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660988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91588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(2</a:t>
            </a:r>
            <a:r>
              <a:rPr lang="en-US" baseline="0" dirty="0" smtClean="0"/>
              <a:t> minutes)</a:t>
            </a:r>
          </a:p>
          <a:p>
            <a:endParaRPr lang="en-US" dirty="0" smtClean="0"/>
          </a:p>
          <a:p>
            <a:r>
              <a:rPr lang="en-US" b="1" dirty="0" smtClean="0"/>
              <a:t>Why should</a:t>
            </a:r>
            <a:r>
              <a:rPr lang="en-US" b="1" baseline="0" dirty="0" smtClean="0"/>
              <a:t> I care about </a:t>
            </a:r>
            <a:r>
              <a:rPr lang="en-US" b="1" baseline="0" dirty="0" err="1" smtClean="0"/>
              <a:t>dev</a:t>
            </a:r>
            <a:r>
              <a:rPr lang="en-US" b="1" baseline="0" dirty="0" smtClean="0"/>
              <a:t>/test?</a:t>
            </a:r>
            <a:r>
              <a:rPr lang="en-US" baseline="0" dirty="0" smtClean="0"/>
              <a:t>  Development &amp; test is the #1 and most important workload in the cloud.  One of two things happen after they introduced to </a:t>
            </a:r>
            <a:r>
              <a:rPr lang="en-US" baseline="0" dirty="0" err="1" smtClean="0"/>
              <a:t>dev</a:t>
            </a:r>
            <a:r>
              <a:rPr lang="en-US" baseline="0" dirty="0" smtClean="0"/>
              <a:t>/test in the cloud:  1) go to production on-premises or 2) go to production in the cloud.  Either way, they have a better understanding of the cloud which is the right road we want to lead our customers down.</a:t>
            </a:r>
            <a:endParaRPr lang="en-US" dirty="0" smtClean="0"/>
          </a:p>
          <a:p>
            <a:endParaRPr lang="en-US" dirty="0" smtClean="0"/>
          </a:p>
          <a:p>
            <a:r>
              <a:rPr lang="en-US" dirty="0" smtClean="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smtClean="0"/>
              <a:t>IaaS</a:t>
            </a:r>
            <a:r>
              <a:rPr lang="en-US" dirty="0" smtClean="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smtClean="0"/>
              <a:t> </a:t>
            </a:r>
          </a:p>
          <a:p>
            <a:r>
              <a:rPr lang="en-US" dirty="0" smtClean="0"/>
              <a:t>Why would you want to do this? Two main reasons </a:t>
            </a:r>
            <a:r>
              <a:rPr lang="en-US" b="1" dirty="0" smtClean="0"/>
              <a:t>- low cost and speed</a:t>
            </a:r>
            <a:r>
              <a:rPr lang="en-US" dirty="0" smtClean="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smtClean="0"/>
              <a:t> </a:t>
            </a:r>
          </a:p>
          <a:p>
            <a:r>
              <a:rPr lang="en-US" dirty="0" smtClean="0"/>
              <a:t>Furthermore, with a </a:t>
            </a:r>
            <a:r>
              <a:rPr lang="en-US" b="1" dirty="0" smtClean="0"/>
              <a:t>gallery of images </a:t>
            </a:r>
            <a:r>
              <a:rPr lang="en-US" dirty="0" smtClean="0"/>
              <a:t>to readily choose from - like Windows Server, SQL Server, and various Linux distributions - your developers can quickly grab the images and start building or testing applications.</a:t>
            </a:r>
          </a:p>
          <a:p>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to using VMs in Azure to build a test and </a:t>
            </a:r>
            <a:r>
              <a:rPr lang="en-US" dirty="0" err="1" smtClean="0"/>
              <a:t>dev</a:t>
            </a:r>
            <a:r>
              <a:rPr lang="en-US" dirty="0" smtClean="0"/>
              <a:t> environment, your developers can rapidly create apps using the various other services that would usually require time to set up on-premises. For example,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smtClean="0"/>
          </a:p>
          <a:p>
            <a:endParaRPr lang="en-US" dirty="0" smtClean="0"/>
          </a:p>
          <a:p>
            <a:pPr>
              <a:lnSpc>
                <a:spcPct val="90000"/>
              </a:lnSpc>
            </a:pPr>
            <a:r>
              <a:rPr lang="en-US" b="1" spc="-50" dirty="0" smtClean="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Deliver Faster</a:t>
            </a:r>
            <a:r>
              <a:rPr lang="en-US" spc="-50" dirty="0" smtClean="0">
                <a:gradFill>
                  <a:gsLst>
                    <a:gs pos="2917">
                      <a:schemeClr val="tx1"/>
                    </a:gs>
                    <a:gs pos="30000">
                      <a:schemeClr val="tx1"/>
                    </a:gs>
                  </a:gsLst>
                  <a:lin ang="5400000" scaled="0"/>
                </a:gradFill>
              </a:rPr>
              <a:t>.  Agile development with no waiting for IT, new hardware, or availability of existing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Cost</a:t>
            </a:r>
            <a:r>
              <a:rPr lang="en-US" spc="-50" dirty="0" smtClean="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Use Existing Tools.  </a:t>
            </a:r>
            <a:r>
              <a:rPr lang="en-US" spc="-50" dirty="0" smtClean="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Test Better.</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Leave Production Alone.</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Prevent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Access Existing Resources </a:t>
            </a:r>
            <a:r>
              <a:rPr lang="en-US" spc="-50" dirty="0" smtClean="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Deploy Anywhere</a:t>
            </a:r>
            <a:r>
              <a:rPr lang="en-US" b="1" spc="-50" baseline="0" dirty="0" smtClean="0">
                <a:gradFill>
                  <a:gsLst>
                    <a:gs pos="2917">
                      <a:schemeClr val="tx1"/>
                    </a:gs>
                    <a:gs pos="30000">
                      <a:schemeClr val="tx1"/>
                    </a:gs>
                  </a:gsLst>
                  <a:lin ang="5400000" scaled="0"/>
                </a:gradFill>
              </a:rPr>
              <a:t> with </a:t>
            </a:r>
            <a:r>
              <a:rPr lang="en-US" b="1" spc="-50" dirty="0" smtClean="0">
                <a:gradFill>
                  <a:gsLst>
                    <a:gs pos="2917">
                      <a:schemeClr val="tx1"/>
                    </a:gs>
                    <a:gs pos="30000">
                      <a:schemeClr val="tx1"/>
                    </a:gs>
                  </a:gsLst>
                  <a:lin ang="5400000" scaled="0"/>
                </a:gradFill>
              </a:rPr>
              <a:t>No Lock-in</a:t>
            </a:r>
            <a:r>
              <a:rPr lang="en-US" spc="-50" dirty="0" smtClean="0">
                <a:gradFill>
                  <a:gsLst>
                    <a:gs pos="2917">
                      <a:schemeClr val="tx1"/>
                    </a:gs>
                    <a:gs pos="30000">
                      <a:schemeClr val="tx1"/>
                    </a:gs>
                  </a:gsLst>
                  <a:lin ang="5400000" scaled="0"/>
                </a:gradFill>
              </a:rPr>
              <a:t>. Once testing deploy either in the cloud or on-premise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28627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pPr marL="174982" indent="-174982">
              <a:buFont typeface="Arial" panose="020B0604020202020204" pitchFamily="34" charset="0"/>
              <a:buChar char="•"/>
            </a:pPr>
            <a:r>
              <a:rPr lang="en-US" dirty="0" smtClean="0"/>
              <a:t>Integrated &amp; Comprehensive</a:t>
            </a:r>
            <a:r>
              <a:rPr lang="en-US" baseline="0" dirty="0" smtClean="0"/>
              <a:t> Solution from Microsoft from developer &amp; testing tools to a first-class cloud platform for </a:t>
            </a:r>
            <a:r>
              <a:rPr lang="en-US" baseline="0" dirty="0" err="1" smtClean="0"/>
              <a:t>Dev</a:t>
            </a:r>
            <a:r>
              <a:rPr lang="en-US" baseline="0" dirty="0" smtClean="0"/>
              <a:t>/Test &amp; Production Environments.</a:t>
            </a:r>
          </a:p>
          <a:p>
            <a:pPr marL="174982" indent="-174982">
              <a:buFont typeface="Arial" panose="020B0604020202020204" pitchFamily="34" charset="0"/>
              <a:buChar char="•"/>
            </a:pPr>
            <a:r>
              <a:rPr lang="en-US" baseline="0" dirty="0" smtClean="0"/>
              <a:t>Visual Studio provides ALM as a Service through the Team Foundation Service offers tooling for version control, project management, bug tracking, testing, elastic build automation, and more.</a:t>
            </a:r>
          </a:p>
          <a:p>
            <a:pPr marL="396691" lvl="1" indent="-174982">
              <a:buFont typeface="Arial" panose="020B0604020202020204" pitchFamily="34" charset="0"/>
              <a:buChar char="•"/>
            </a:pPr>
            <a:r>
              <a:rPr lang="en-US" baseline="0" dirty="0" smtClean="0"/>
              <a:t>One of the differentiators between Microsoft’s end to end solution and Amazon EC2 is that teams don’t have to setup, manage, or administer their ALM tooling on just base </a:t>
            </a:r>
            <a:r>
              <a:rPr lang="en-US" baseline="0" dirty="0" err="1" smtClean="0"/>
              <a:t>IaaS</a:t>
            </a:r>
            <a:r>
              <a:rPr lang="en-US" baseline="0" dirty="0" smtClean="0"/>
              <a:t> images.</a:t>
            </a:r>
          </a:p>
          <a:p>
            <a:pPr marL="174982" indent="-174982">
              <a:buFont typeface="Arial" panose="020B0604020202020204" pitchFamily="34" charset="0"/>
              <a:buChar char="•"/>
            </a:pPr>
            <a:r>
              <a:rPr lang="en-US" b="1" baseline="0" dirty="0" smtClean="0"/>
              <a:t>Comprehensive</a:t>
            </a:r>
            <a:r>
              <a:rPr lang="en-US" baseline="0" dirty="0" smtClean="0"/>
              <a:t> - Azure has a full set of capabilities for development teams to harness</a:t>
            </a:r>
          </a:p>
          <a:p>
            <a:pPr marL="174982" indent="-174982">
              <a:buFont typeface="Arial" panose="020B0604020202020204" pitchFamily="34" charset="0"/>
              <a:buChar char="•"/>
            </a:pPr>
            <a:r>
              <a:rPr lang="en-US" b="1" baseline="0" dirty="0" smtClean="0"/>
              <a:t>Hybrid Compatibility</a:t>
            </a:r>
            <a:r>
              <a:rPr lang="en-US" baseline="0" dirty="0" smtClean="0"/>
              <a:t> – </a:t>
            </a:r>
            <a:r>
              <a:rPr lang="en-US" baseline="0" dirty="0" err="1" smtClean="0"/>
              <a:t>Dev</a:t>
            </a:r>
            <a:r>
              <a:rPr lang="en-US" baseline="0" dirty="0" smtClean="0"/>
              <a:t>/Test in the Cloud but allowing for production in your private cloud on-premises.</a:t>
            </a:r>
            <a:endParaRPr lang="en-US" dirty="0"/>
          </a:p>
        </p:txBody>
      </p:sp>
      <p:sp>
        <p:nvSpPr>
          <p:cNvPr id="4" name="Slide Number Placeholder 3"/>
          <p:cNvSpPr>
            <a:spLocks noGrp="1"/>
          </p:cNvSpPr>
          <p:nvPr>
            <p:ph type="sldNum" sz="quarter" idx="10"/>
          </p:nvPr>
        </p:nvSpPr>
        <p:spPr/>
        <p:txBody>
          <a:bodyPr/>
          <a:lstStyle/>
          <a:p>
            <a:fld id="{FD2819EC-0734-4243-936A-32507629FBE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28718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835">
              <a:lnSpc>
                <a:spcPct val="90000"/>
              </a:lnSpc>
              <a:spcAft>
                <a:spcPts val="347"/>
              </a:spcAft>
              <a:defRPr/>
            </a:pPr>
            <a:r>
              <a:rPr lang="en-US" dirty="0" smtClean="0"/>
              <a:t>(5</a:t>
            </a:r>
            <a:r>
              <a:rPr lang="en-US" baseline="0" dirty="0" smtClean="0"/>
              <a:t> minutes)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9F903C48-B232-4F23-A3E7-DAFA4214E0D1}"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3606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Light" pitchFamily="34" charset="0"/>
              </a:rPr>
              <a:t>But as you think about using the public cloud, there are some top-of-mind issues you have to reckon with. </a:t>
            </a:r>
          </a:p>
          <a:p>
            <a:endParaRPr lang="en-US" sz="1000" dirty="0">
              <a:latin typeface="Segoe UI Light" pitchFamily="34" charset="0"/>
            </a:endParaRPr>
          </a:p>
          <a:p>
            <a:pPr defTabSz="951713">
              <a:lnSpc>
                <a:spcPct val="90000"/>
              </a:lnSpc>
              <a:spcAft>
                <a:spcPts val="347"/>
              </a:spcAft>
              <a:defRPr/>
            </a:pPr>
            <a:r>
              <a:rPr lang="en-US" sz="1000" dirty="0">
                <a:latin typeface="Segoe UI Light" pitchFamily="34" charset="0"/>
              </a:rPr>
              <a:t>If you’re like most organizations, you have your existing servers and IT infrastructure (either on-premises in your own datacenters or in 3</a:t>
            </a:r>
            <a:r>
              <a:rPr lang="en-US" sz="1000" baseline="30000" dirty="0">
                <a:latin typeface="Segoe UI Light" pitchFamily="34" charset="0"/>
              </a:rPr>
              <a:t>rd</a:t>
            </a:r>
            <a:r>
              <a:rPr lang="en-US" sz="1000" dirty="0">
                <a:latin typeface="Segoe UI Light" pitchFamily="34" charset="0"/>
              </a:rPr>
              <a:t> party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dirty="0">
                <a:latin typeface="Segoe UI Light" pitchFamily="34" charset="0"/>
              </a:rPr>
              <a:t> </a:t>
            </a:r>
          </a:p>
          <a:p>
            <a:r>
              <a:rPr lang="en-US" sz="1000" dirty="0">
                <a:latin typeface="Segoe UI Light" pitchFamily="34" charset="0"/>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dirty="0">
                <a:latin typeface="Segoe UI Light" pitchFamily="34" charset="0"/>
              </a:rPr>
              <a:t> </a:t>
            </a:r>
          </a:p>
          <a:p>
            <a:r>
              <a:rPr lang="en-US" sz="1000" dirty="0">
                <a:latin typeface="Segoe UI Light" pitchFamily="34" charset="0"/>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dirty="0">
              <a:latin typeface="Segoe UI Light" pitchFamily="34" charset="0"/>
            </a:endParaRP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19015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Light" pitchFamily="34" charset="0"/>
              </a:rPr>
              <a:t>Let’s pause and summarize the design principles that make Windows Azure a true enterprise-ready platform.</a:t>
            </a:r>
          </a:p>
          <a:p>
            <a:endParaRPr lang="en-US" sz="1000" dirty="0">
              <a:latin typeface="Segoe UI Light" pitchFamily="34" charset="0"/>
            </a:endParaRPr>
          </a:p>
          <a:p>
            <a:r>
              <a:rPr lang="en-US" sz="1000" dirty="0">
                <a:latin typeface="Segoe UI Light" pitchFamily="34" charset="0"/>
              </a:rPr>
              <a:t>FIND EXAMPLES on security</a:t>
            </a:r>
          </a:p>
        </p:txBody>
      </p:sp>
      <p:sp>
        <p:nvSpPr>
          <p:cNvPr id="4" name="Slide Number Placeholder 3"/>
          <p:cNvSpPr>
            <a:spLocks noGrp="1"/>
          </p:cNvSpPr>
          <p:nvPr>
            <p:ph type="sldNum" sz="quarter" idx="10"/>
          </p:nvPr>
        </p:nvSpPr>
        <p:spPr/>
        <p:txBody>
          <a:bodyPr/>
          <a:lstStyle/>
          <a:p>
            <a:fld id="{0A7327B1-EA79-42BA-8B82-860D37DAB89B}" type="slidenum">
              <a:rPr lang="en-US" smtClean="0"/>
              <a:t>11</a:t>
            </a:fld>
            <a:endParaRPr lang="en-US"/>
          </a:p>
        </p:txBody>
      </p:sp>
    </p:spTree>
    <p:extLst>
      <p:ext uri="{BB962C8B-B14F-4D97-AF65-F5344CB8AC3E}">
        <p14:creationId xmlns:p14="http://schemas.microsoft.com/office/powerpoint/2010/main" val="362961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50981">
              <a:lnSpc>
                <a:spcPct val="90000"/>
              </a:lnSpc>
              <a:spcAft>
                <a:spcPts val="347"/>
              </a:spcAft>
              <a:defRPr/>
            </a:pPr>
            <a:r>
              <a:rPr lang="en-US" dirty="0" smtClean="0"/>
              <a:t>How</a:t>
            </a:r>
            <a:r>
              <a:rPr lang="en-US" baseline="0" dirty="0" smtClean="0"/>
              <a:t> do you start? That is the first question we will address for you.</a:t>
            </a:r>
            <a:endParaRPr lang="en-US" dirty="0" smtClean="0"/>
          </a:p>
          <a:p>
            <a:pPr defTabSz="950981">
              <a:lnSpc>
                <a:spcPct val="90000"/>
              </a:lnSpc>
              <a:spcAft>
                <a:spcPts val="347"/>
              </a:spcAft>
              <a:defRPr/>
            </a:pPr>
            <a:endParaRPr lang="en-US" dirty="0" smtClean="0"/>
          </a:p>
          <a:p>
            <a:pPr defTabSz="950981">
              <a:lnSpc>
                <a:spcPct val="90000"/>
              </a:lnSpc>
              <a:spcAft>
                <a:spcPts val="347"/>
              </a:spcAft>
              <a:defRPr/>
            </a:pPr>
            <a:r>
              <a:rPr lang="en-US" dirty="0" smtClean="0"/>
              <a:t>For those of </a:t>
            </a:r>
            <a:r>
              <a:rPr lang="en-US" baseline="0" dirty="0" smtClean="0"/>
              <a:t>you who are new to Virtual Machines and who need an easy and quick way to get started, Windows Azure Management portal, the web interface, offers the desired experience. Simply p</a:t>
            </a:r>
            <a:r>
              <a:rPr lang="en-US" dirty="0" smtClean="0"/>
              <a:t>rovision Virtual Machines from the Image</a:t>
            </a:r>
            <a:r>
              <a:rPr lang="en-US" baseline="0" dirty="0" smtClean="0"/>
              <a:t> Gallery in minutes</a:t>
            </a:r>
            <a:r>
              <a:rPr lang="en-US" dirty="0" smtClean="0"/>
              <a:t> . Virtual Machines Image Gallery contains pre-built images of </a:t>
            </a:r>
            <a:r>
              <a:rPr lang="en-US" b="1" dirty="0" smtClean="0"/>
              <a:t>Linux </a:t>
            </a:r>
            <a:r>
              <a:rPr lang="en-US" b="1" baseline="0" dirty="0" smtClean="0"/>
              <a:t>– </a:t>
            </a:r>
            <a:r>
              <a:rPr lang="en-US" b="1" baseline="0" dirty="0" err="1" smtClean="0"/>
              <a:t>CentOS</a:t>
            </a:r>
            <a:r>
              <a:rPr lang="en-US" b="1" baseline="0" dirty="0" smtClean="0"/>
              <a:t>, Ubuntu and </a:t>
            </a:r>
            <a:r>
              <a:rPr lang="en-US" b="1" baseline="0" dirty="0" err="1" smtClean="0"/>
              <a:t>Suse</a:t>
            </a:r>
            <a:r>
              <a:rPr lang="en-US" b="1" baseline="0" dirty="0" smtClean="0"/>
              <a:t> Enterprise Linux (SLES)</a:t>
            </a:r>
            <a:r>
              <a:rPr lang="en-US" b="1" dirty="0" smtClean="0"/>
              <a:t>, </a:t>
            </a:r>
            <a:r>
              <a:rPr lang="en-US" dirty="0" smtClean="0"/>
              <a:t>Windows Server,</a:t>
            </a:r>
            <a:r>
              <a:rPr lang="en-US" baseline="0" dirty="0" smtClean="0"/>
              <a:t> </a:t>
            </a:r>
            <a:r>
              <a:rPr lang="en-US" dirty="0" smtClean="0"/>
              <a:t>SQL Server, SharePoint</a:t>
            </a:r>
            <a:r>
              <a:rPr lang="en-US" baseline="0" dirty="0" smtClean="0"/>
              <a:t> (evaluation copy) and BizTalk Server</a:t>
            </a:r>
            <a:r>
              <a:rPr lang="en-US" dirty="0" smtClean="0"/>
              <a:t>. These images have</a:t>
            </a:r>
            <a:r>
              <a:rPr lang="en-US" baseline="0" dirty="0" smtClean="0"/>
              <a:t> hourly rates, where you pay for what you use. We are continuously working on expanding the images in the gallery – both for most popular Microsoft workloads but also for prebuilt Linux images from commercial distributors.</a:t>
            </a:r>
          </a:p>
          <a:p>
            <a:pPr defTabSz="950981">
              <a:lnSpc>
                <a:spcPct val="90000"/>
              </a:lnSpc>
              <a:spcAft>
                <a:spcPts val="347"/>
              </a:spcAft>
              <a:defRPr/>
            </a:pPr>
            <a:endParaRPr lang="en-US" baseline="0" dirty="0" smtClean="0"/>
          </a:p>
          <a:p>
            <a:pPr defTabSz="950981">
              <a:lnSpc>
                <a:spcPct val="90000"/>
              </a:lnSpc>
              <a:spcAft>
                <a:spcPts val="347"/>
              </a:spcAft>
              <a:defRPr/>
            </a:pPr>
            <a:r>
              <a:rPr lang="en-US" baseline="0" dirty="0" smtClean="0"/>
              <a:t>On the other hand, some of you will be familiar with Virtual Machines having used it since the preview. And, you might be looking for ways to automate tasks like provisioning virtual machines or building workflows for your organization where you upload a large number of custom images into your storage account. REST based service management APIs and PowerShell commands are the tools you use in that case.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609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talked about getting started from the Virtual Machines Image Gallery.  What happens when you select an image from the gallery? The image is copied to your blob storage account and then your virtual machine is booted with that image.  From there on, any changes you make to the image are directly written into the blob storage and persisted.   This is also where the storage element we talked about in infrastructure services come into play.</a:t>
            </a:r>
          </a:p>
          <a:p>
            <a:endParaRPr lang="en-US" baseline="0" dirty="0" smtClean="0"/>
          </a:p>
          <a:p>
            <a:r>
              <a:rPr lang="en-US" baseline="0" dirty="0" smtClean="0"/>
              <a:t>Microsoft will maintain and keep the images fresh and up to date when you choose an image from the Image Gallery. </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5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432EE3F1-7665-42F7-B455-B93D91B6FC87}" type="datetime1">
              <a:rPr lang="en-US" smtClean="0"/>
              <a:t>10/25/2013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84606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sp>
        <p:nvSpPr>
          <p:cNvPr id="4" name="Rectangle 3"/>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1584900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15" name="Hexagon 14"/>
          <p:cNvSpPr/>
          <p:nvPr userDrawn="1"/>
        </p:nvSpPr>
        <p:spPr bwMode="auto">
          <a:xfrm rot="19780699">
            <a:off x="2851262" y="1058870"/>
            <a:ext cx="2423355" cy="2089099"/>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Hexagon 15"/>
          <p:cNvSpPr/>
          <p:nvPr userDrawn="1"/>
        </p:nvSpPr>
        <p:spPr bwMode="auto">
          <a:xfrm rot="19780699">
            <a:off x="1718820" y="3260114"/>
            <a:ext cx="3016895" cy="27427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 name="Hexagon 16"/>
          <p:cNvSpPr/>
          <p:nvPr userDrawn="1"/>
        </p:nvSpPr>
        <p:spPr bwMode="auto">
          <a:xfrm rot="19780699">
            <a:off x="682769" y="1413760"/>
            <a:ext cx="1100134" cy="94839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Hexagon 17"/>
          <p:cNvSpPr/>
          <p:nvPr userDrawn="1"/>
        </p:nvSpPr>
        <p:spPr bwMode="auto">
          <a:xfrm rot="19780699">
            <a:off x="4786347" y="1481185"/>
            <a:ext cx="3403136" cy="2933738"/>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3381331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18"/>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15"/>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15"/>
                                        </p:tgtEl>
                                      </p:cBhvr>
                                    </p:animEffect>
                                    <p:set>
                                      <p:cBhvr>
                                        <p:cTn id="20" dur="1" fill="hold">
                                          <p:stCondLst>
                                            <p:cond delay="7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17"/>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16"/>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allouts - JB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15070"/>
            <a:ext cx="10448925" cy="747897"/>
          </a:xfrm>
        </p:spPr>
        <p:txBody>
          <a:bodyPr/>
          <a:lstStyle>
            <a:lvl1pPr>
              <a:defRPr sz="54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1219200" y="1895903"/>
            <a:ext cx="10448925" cy="1533096"/>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7" name="Rectangle 6"/>
          <p:cNvSpPr/>
          <p:nvPr userDrawn="1"/>
        </p:nvSpPr>
        <p:spPr bwMode="auto">
          <a:xfrm rot="16200000">
            <a:off x="-3129098" y="3129097"/>
            <a:ext cx="6858001" cy="5998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787972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12040429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77854" y="1402080"/>
            <a:ext cx="11149013" cy="189898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5619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08027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40" y="223511"/>
            <a:ext cx="5044806" cy="908431"/>
          </a:xfrm>
          <a:prstGeom prst="rect">
            <a:avLst/>
          </a:prstGeom>
        </p:spPr>
      </p:pic>
    </p:spTree>
    <p:extLst>
      <p:ext uri="{BB962C8B-B14F-4D97-AF65-F5344CB8AC3E}">
        <p14:creationId xmlns:p14="http://schemas.microsoft.com/office/powerpoint/2010/main" val="326328267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37385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609441" y="1600201"/>
            <a:ext cx="10969943" cy="42528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609441" y="274639"/>
            <a:ext cx="10969943" cy="114300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42809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5" name="Text Placeholder 4"/>
          <p:cNvSpPr>
            <a:spLocks noGrp="1"/>
          </p:cNvSpPr>
          <p:nvPr>
            <p:ph type="body" sz="quarter" idx="10"/>
          </p:nvPr>
        </p:nvSpPr>
        <p:spPr>
          <a:xfrm>
            <a:off x="5131596" y="3271520"/>
            <a:ext cx="6222365" cy="2641600"/>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3970589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862108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9661524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9030039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160678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7203994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3848708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5332635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7711898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Tree>
    <p:extLst>
      <p:ext uri="{BB962C8B-B14F-4D97-AF65-F5344CB8AC3E}">
        <p14:creationId xmlns:p14="http://schemas.microsoft.com/office/powerpoint/2010/main" val="40458599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275792162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gram Blank - JBS">
    <p:spTree>
      <p:nvGrpSpPr>
        <p:cNvPr id="1" name=""/>
        <p:cNvGrpSpPr/>
        <p:nvPr/>
      </p:nvGrpSpPr>
      <p:grpSpPr>
        <a:xfrm>
          <a:off x="0" y="0"/>
          <a:ext cx="0" cy="0"/>
          <a:chOff x="0" y="0"/>
          <a:chExt cx="0" cy="0"/>
        </a:xfrm>
      </p:grpSpPr>
      <p:sp>
        <p:nvSpPr>
          <p:cNvPr id="8" name="Rectangle 7"/>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210591179"/>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Tree>
    <p:extLst>
      <p:ext uri="{BB962C8B-B14F-4D97-AF65-F5344CB8AC3E}">
        <p14:creationId xmlns:p14="http://schemas.microsoft.com/office/powerpoint/2010/main" val="25757334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Tree>
    <p:extLst>
      <p:ext uri="{BB962C8B-B14F-4D97-AF65-F5344CB8AC3E}">
        <p14:creationId xmlns:p14="http://schemas.microsoft.com/office/powerpoint/2010/main" val="40625366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Tree>
    <p:extLst>
      <p:ext uri="{BB962C8B-B14F-4D97-AF65-F5344CB8AC3E}">
        <p14:creationId xmlns:p14="http://schemas.microsoft.com/office/powerpoint/2010/main" val="415977213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40783983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262433543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56987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15071134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08466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1662186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171692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Slide - JB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49506088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duotone>
              <a:prstClr val="black"/>
              <a:srgbClr val="3399FF">
                <a:tint val="45000"/>
                <a:satMod val="400000"/>
              </a:srgbClr>
            </a:duotone>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Tree>
    <p:extLst>
      <p:ext uri="{BB962C8B-B14F-4D97-AF65-F5344CB8AC3E}">
        <p14:creationId xmlns:p14="http://schemas.microsoft.com/office/powerpoint/2010/main" val="5528336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89769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10894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0765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69176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73038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17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06120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4465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454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8" name="Rectangle 7"/>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40726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6B7B93-49B3-449D-9311-6E10868C397C}" type="datetimeFigureOut">
              <a:rPr lang="en-US" smtClean="0">
                <a:solidFill>
                  <a:prstClr val="black">
                    <a:tint val="75000"/>
                  </a:prstClr>
                </a:solidFill>
              </a:rPr>
              <a:pPr/>
              <a:t>10/25/2013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F2E3DC-6D37-4E62-A6A3-E38488FB07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68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duotone>
              <a:prstClr val="black"/>
              <a:srgbClr val="3399FF">
                <a:tint val="45000"/>
                <a:satMod val="400000"/>
              </a:srgbClr>
            </a:duotone>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8" name="Rectangle 7"/>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879000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duotone>
              <a:prstClr val="black"/>
              <a:srgbClr val="3399FF">
                <a:tint val="45000"/>
                <a:satMod val="400000"/>
              </a:srgbClr>
            </a:duotone>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Tree>
    <p:extLst>
      <p:ext uri="{BB962C8B-B14F-4D97-AF65-F5344CB8AC3E}">
        <p14:creationId xmlns:p14="http://schemas.microsoft.com/office/powerpoint/2010/main" val="7839979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81701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Background -JB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12" name="Rectangle 11"/>
          <p:cNvSpPr/>
          <p:nvPr userDrawn="1"/>
        </p:nvSpPr>
        <p:spPr bwMode="auto">
          <a:xfrm>
            <a:off x="2253803" y="2455231"/>
            <a:ext cx="9935022" cy="2104837"/>
          </a:xfrm>
          <a:prstGeom prst="rect">
            <a:avLst/>
          </a:prstGeom>
          <a:solidFill>
            <a:srgbClr val="00AEE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6600" dirty="0">
              <a:gradFill>
                <a:gsLst>
                  <a:gs pos="0">
                    <a:srgbClr val="FFFFFF"/>
                  </a:gs>
                  <a:gs pos="100000">
                    <a:srgbClr val="FFFFFF"/>
                  </a:gs>
                </a:gsLst>
                <a:lin ang="5400000" scaled="0"/>
              </a:gradFill>
              <a:latin typeface="メイリオ" pitchFamily="50" charset="-128"/>
              <a:ea typeface="メイリオ" pitchFamily="50" charset="-128"/>
            </a:endParaRPr>
          </a:p>
        </p:txBody>
      </p:sp>
      <p:grpSp>
        <p:nvGrpSpPr>
          <p:cNvPr id="13" name="Group 12"/>
          <p:cNvGrpSpPr/>
          <p:nvPr userDrawn="1"/>
        </p:nvGrpSpPr>
        <p:grpSpPr>
          <a:xfrm>
            <a:off x="0" y="2455230"/>
            <a:ext cx="2253803" cy="2104837"/>
            <a:chOff x="-1" y="2455231"/>
            <a:chExt cx="2253803" cy="2104837"/>
          </a:xfrm>
        </p:grpSpPr>
        <p:sp>
          <p:nvSpPr>
            <p:cNvPr id="17" name="Rectangle 16"/>
            <p:cNvSpPr/>
            <p:nvPr/>
          </p:nvSpPr>
          <p:spPr bwMode="auto">
            <a:xfrm>
              <a:off x="-1" y="2455231"/>
              <a:ext cx="2253803" cy="210483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b"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demo</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988" y="2847133"/>
              <a:ext cx="1140731" cy="1140731"/>
            </a:xfrm>
            <a:prstGeom prst="rect">
              <a:avLst/>
            </a:prstGeom>
          </p:spPr>
        </p:pic>
      </p:grpSp>
    </p:spTree>
    <p:extLst>
      <p:ext uri="{BB962C8B-B14F-4D97-AF65-F5344CB8AC3E}">
        <p14:creationId xmlns:p14="http://schemas.microsoft.com/office/powerpoint/2010/main" val="180529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16" presetClass="entr" presetSubtype="42" fill="hold" grpId="0" nodeType="withEffect">
                                  <p:stCondLst>
                                    <p:cond delay="175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750"/>
                                        <p:tgtEl>
                                          <p:spTgt spid="12"/>
                                        </p:tgtEl>
                                      </p:cBhvr>
                                    </p:animEffect>
                                  </p:childTnLst>
                                </p:cTn>
                              </p:par>
                              <p:par>
                                <p:cTn id="15" presetID="10" presetClass="exit" presetSubtype="0" fill="hold" grpId="1" nodeType="withEffect">
                                  <p:stCondLst>
                                    <p:cond delay="250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18.jp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494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713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56" r:id="rId2"/>
    <p:sldLayoutId id="2147483757" r:id="rId3"/>
    <p:sldLayoutId id="2147483758" r:id="rId4"/>
    <p:sldLayoutId id="2147483732" r:id="rId5"/>
    <p:sldLayoutId id="2147483774" r:id="rId6"/>
    <p:sldLayoutId id="2147483775" r:id="rId7"/>
    <p:sldLayoutId id="2147483776" r:id="rId8"/>
    <p:sldLayoutId id="2147483759" r:id="rId9"/>
    <p:sldLayoutId id="2147483768" r:id="rId10"/>
    <p:sldLayoutId id="2147483770" r:id="rId11"/>
    <p:sldLayoutId id="2147483771" r:id="rId12"/>
    <p:sldLayoutId id="2147483777" r:id="rId13"/>
    <p:sldLayoutId id="2147483778" r:id="rId14"/>
    <p:sldLayoutId id="2147483779" r:id="rId15"/>
    <p:sldLayoutId id="2147483781" r:id="rId16"/>
    <p:sldLayoutId id="2147483782" r:id="rId17"/>
    <p:sldLayoutId id="2147483785"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solidFill>
            <a:schemeClr val="bg1"/>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solidFill>
            <a:schemeClr val="bg1"/>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2170585"/>
      </p:ext>
    </p:extLst>
  </p:cSld>
  <p:clrMap bg1="lt1" tx1="dk1" bg2="lt2" tx2="dk2" accent1="accent1" accent2="accent2" accent3="accent3" accent4="accent4" accent5="accent5" accent6="accent6" hlink="hlink" folHlink="folHlink"/>
  <p:sldLayoutIdLst>
    <p:sldLayoutId id="2147483773"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solidFill>
            <a:srgbClr val="3399FF"/>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solidFill>
            <a:srgbClr val="3399FF"/>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solidFill>
            <a:srgbClr val="3399FF"/>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solidFill>
            <a:srgbClr val="3399FF"/>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solidFill>
            <a:srgbClr val="3399FF"/>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923363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21"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836B7B93-49B3-449D-9311-6E10868C397C}" type="datetimeFigureOut">
              <a:rPr lang="en-US" smtClean="0">
                <a:solidFill>
                  <a:prstClr val="black">
                    <a:tint val="75000"/>
                  </a:prstClr>
                </a:solidFill>
              </a:rPr>
              <a:pPr defTabSz="914400"/>
              <a:t>10/25/2013</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3F2E3DC-6D37-4E62-A6A3-E38488FB0727}"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02273026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6.xml"/><Relationship Id="rId6" Type="http://schemas.openxmlformats.org/officeDocument/2006/relationships/image" Target="../media/image71.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8.png"/><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9.png"/><Relationship Id="rId7"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go.microsoft.com/fwlink/?linkid=288785&amp;clcid=0x409" TargetMode="External"/><Relationship Id="rId2" Type="http://schemas.openxmlformats.org/officeDocument/2006/relationships/hyperlink" Target="http://www.microsoft.com/casestudies/Case_Study_Detail.aspx?CaseStudyID=710000002349" TargetMode="External"/><Relationship Id="rId1" Type="http://schemas.openxmlformats.org/officeDocument/2006/relationships/slideLayout" Target="../slideLayouts/slideLayout6.xml"/><Relationship Id="rId4" Type="http://schemas.openxmlformats.org/officeDocument/2006/relationships/hyperlink" Target="http://azurevideos.com/webzen/technical-webze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WMF"/><Relationship Id="rId5" Type="http://schemas.microsoft.com/office/2007/relationships/hdphoto" Target="../media/hdphoto4.wdp"/><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93764" y="2559929"/>
            <a:ext cx="10921961" cy="1878252"/>
          </a:xfrm>
        </p:spPr>
        <p:txBody>
          <a:bodyPr>
            <a:normAutofit fontScale="90000"/>
          </a:bodyPr>
          <a:lstStyle/>
          <a:p>
            <a:pPr marL="0" marR="0">
              <a:spcBef>
                <a:spcPts val="0"/>
              </a:spcBef>
              <a:spcAft>
                <a:spcPts val="0"/>
              </a:spcAft>
            </a:pPr>
            <a:r>
              <a:rPr lang="en-US" sz="7200" dirty="0"/>
              <a:t>Introduction to Modern </a:t>
            </a:r>
            <a:r>
              <a:rPr lang="en-US" sz="7200" dirty="0" err="1"/>
              <a:t>Dev</a:t>
            </a:r>
            <a:r>
              <a:rPr lang="en-US" sz="7200" dirty="0"/>
              <a:t>/Test Practices</a:t>
            </a:r>
            <a:endParaRPr lang="en-US" sz="8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 Placeholder 1"/>
          <p:cNvSpPr>
            <a:spLocks noGrp="1"/>
          </p:cNvSpPr>
          <p:nvPr>
            <p:ph type="body" sz="quarter" idx="11"/>
          </p:nvPr>
        </p:nvSpPr>
        <p:spPr>
          <a:xfrm>
            <a:off x="745231" y="4583030"/>
            <a:ext cx="5454333" cy="2080570"/>
          </a:xfrm>
          <a:prstGeom prst="rect">
            <a:avLst/>
          </a:prstGeom>
        </p:spPr>
        <p:txBody>
          <a:bodyPr/>
          <a:lstStyle/>
          <a:p>
            <a:r>
              <a:rPr lang="en-US" sz="2800" dirty="0" smtClean="0">
                <a:latin typeface="Segoe UI Semibold" panose="020B0702040204020203" pitchFamily="34" charset="0"/>
                <a:cs typeface="Segoe UI Semibold" panose="020B0702040204020203" pitchFamily="34" charset="0"/>
              </a:rPr>
              <a:t>Speaker Name</a:t>
            </a:r>
            <a:endParaRPr lang="en-US" sz="2800" dirty="0">
              <a:latin typeface="Segoe UI Semibold" panose="020B0702040204020203" pitchFamily="34" charset="0"/>
              <a:cs typeface="Segoe UI Semibold" panose="020B0702040204020203" pitchFamily="34" charset="0"/>
            </a:endParaRPr>
          </a:p>
          <a:p>
            <a:r>
              <a:rPr lang="en-US" sz="2000" dirty="0" smtClean="0">
                <a:solidFill>
                  <a:schemeClr val="accent6">
                    <a:lumMod val="40000"/>
                    <a:lumOff val="60000"/>
                    <a:alpha val="98000"/>
                  </a:schemeClr>
                </a:solidFill>
              </a:rPr>
              <a:t>Speaker Title</a:t>
            </a:r>
            <a:endParaRPr lang="en-US" sz="2000" dirty="0">
              <a:solidFill>
                <a:schemeClr val="accent6">
                  <a:lumMod val="40000"/>
                  <a:lumOff val="60000"/>
                  <a:alpha val="98000"/>
                </a:schemeClr>
              </a:solidFill>
            </a:endParaRPr>
          </a:p>
          <a:p>
            <a:r>
              <a:rPr lang="en-US" sz="2000" dirty="0" smtClean="0">
                <a:solidFill>
                  <a:schemeClr val="accent6">
                    <a:lumMod val="40000"/>
                    <a:lumOff val="60000"/>
                    <a:alpha val="98000"/>
                  </a:schemeClr>
                </a:solidFill>
              </a:rPr>
              <a:t>Speaker Company</a:t>
            </a:r>
          </a:p>
          <a:p>
            <a:endParaRPr lang="en-US" sz="2000" dirty="0">
              <a:solidFill>
                <a:schemeClr val="accent6">
                  <a:lumMod val="40000"/>
                  <a:lumOff val="60000"/>
                  <a:alpha val="98000"/>
                </a:schemeClr>
              </a:solidFill>
            </a:endParaRPr>
          </a:p>
          <a:p>
            <a:r>
              <a:rPr lang="en-US" sz="2000" dirty="0" smtClean="0">
                <a:solidFill>
                  <a:schemeClr val="accent6">
                    <a:lumMod val="40000"/>
                    <a:lumOff val="60000"/>
                    <a:alpha val="98000"/>
                  </a:schemeClr>
                </a:solidFill>
              </a:rPr>
              <a:t>Email:</a:t>
            </a:r>
          </a:p>
          <a:p>
            <a:r>
              <a:rPr lang="en-US" sz="2000" dirty="0" smtClean="0">
                <a:solidFill>
                  <a:schemeClr val="accent6">
                    <a:lumMod val="40000"/>
                    <a:lumOff val="60000"/>
                    <a:alpha val="98000"/>
                  </a:schemeClr>
                </a:solidFill>
              </a:rPr>
              <a:t>Twitter:</a:t>
            </a:r>
            <a:endParaRPr lang="en-US" sz="2000" dirty="0">
              <a:solidFill>
                <a:schemeClr val="accent6">
                  <a:lumMod val="40000"/>
                  <a:lumOff val="60000"/>
                  <a:alpha val="98000"/>
                </a:schemeClr>
              </a:solidFill>
            </a:endParaRPr>
          </a:p>
        </p:txBody>
      </p:sp>
    </p:spTree>
    <p:extLst>
      <p:ext uri="{BB962C8B-B14F-4D97-AF65-F5344CB8AC3E}">
        <p14:creationId xmlns:p14="http://schemas.microsoft.com/office/powerpoint/2010/main" val="181341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469060" y="2606588"/>
            <a:ext cx="10656" cy="2420990"/>
          </a:xfrm>
          <a:prstGeom prst="straightConnector1">
            <a:avLst/>
          </a:prstGeom>
          <a:ln w="44450" cap="sq">
            <a:solidFill>
              <a:srgbClr val="00AEEF"/>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458485" y="5045927"/>
            <a:ext cx="1010575" cy="11618"/>
          </a:xfrm>
          <a:prstGeom prst="straightConnector1">
            <a:avLst/>
          </a:prstGeom>
          <a:ln w="44450" cap="sq">
            <a:solidFill>
              <a:srgbClr val="00AEEF"/>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265290" y="1244037"/>
            <a:ext cx="2428851" cy="13417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AEEF"/>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70" name="Title 69"/>
          <p:cNvSpPr>
            <a:spLocks noGrp="1"/>
          </p:cNvSpPr>
          <p:nvPr>
            <p:ph type="title"/>
          </p:nvPr>
        </p:nvSpPr>
        <p:spPr/>
        <p:txBody>
          <a:bodyPr/>
          <a:lstStyle/>
          <a:p>
            <a:r>
              <a:rPr lang="en-US" sz="4704" dirty="0"/>
              <a:t>Cloud innovation presents challenges for IT</a:t>
            </a:r>
          </a:p>
        </p:txBody>
      </p:sp>
      <p:grpSp>
        <p:nvGrpSpPr>
          <p:cNvPr id="26" name="Group 25"/>
          <p:cNvGrpSpPr/>
          <p:nvPr/>
        </p:nvGrpSpPr>
        <p:grpSpPr>
          <a:xfrm>
            <a:off x="557217" y="3494299"/>
            <a:ext cx="1010842" cy="2690828"/>
            <a:chOff x="529660" y="3577613"/>
            <a:chExt cx="1058335" cy="2817255"/>
          </a:xfrm>
          <a:solidFill>
            <a:srgbClr val="00AEEF"/>
          </a:solidFill>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46845" y="1605808"/>
            <a:ext cx="3204080" cy="493372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00AEEF"/>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nvGrpSpPr>
          <p:cNvPr id="4" name="Group 3"/>
          <p:cNvGrpSpPr/>
          <p:nvPr/>
        </p:nvGrpSpPr>
        <p:grpSpPr>
          <a:xfrm>
            <a:off x="575362" y="1960207"/>
            <a:ext cx="980250" cy="1439870"/>
            <a:chOff x="587051" y="1998626"/>
            <a:chExt cx="1000167" cy="1469125"/>
          </a:xfrm>
          <a:solidFill>
            <a:srgbClr val="00AEEF"/>
          </a:solidFill>
        </p:grpSpPr>
        <p:grpSp>
          <p:nvGrpSpPr>
            <p:cNvPr id="13" name="Group 12"/>
            <p:cNvGrpSpPr/>
            <p:nvPr/>
          </p:nvGrpSpPr>
          <p:grpSpPr>
            <a:xfrm>
              <a:off x="587051" y="1998626"/>
              <a:ext cx="1000167" cy="1469125"/>
              <a:chOff x="1239558" y="656538"/>
              <a:chExt cx="1599453" cy="2349405"/>
            </a:xfrm>
            <a:grpFill/>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grpFill/>
              <a:ln>
                <a:solidFill>
                  <a:srgbClr val="00AEEF"/>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grpSp>
        <p:nvGrpSpPr>
          <p:cNvPr id="7" name="Group 6"/>
          <p:cNvGrpSpPr/>
          <p:nvPr/>
        </p:nvGrpSpPr>
        <p:grpSpPr>
          <a:xfrm>
            <a:off x="8090617" y="4811317"/>
            <a:ext cx="4107062" cy="1435534"/>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430" tIns="143391" rIns="0" bIns="143391" numCol="1" spcCol="0" rtlCol="0" fromWordArt="0" anchor="ctr" anchorCtr="0" forceAA="0" compatLnSpc="1">
              <a:prstTxWarp prst="textNoShape">
                <a:avLst/>
              </a:prstTxWarp>
              <a:noAutofit/>
            </a:bodyPr>
            <a:lstStyle/>
            <a:p>
              <a:pPr marL="0" lvl="1" defTabSz="895908" fontAlgn="base">
                <a:lnSpc>
                  <a:spcPct val="90000"/>
                </a:lnSpc>
                <a:spcBef>
                  <a:spcPct val="0"/>
                </a:spcBef>
                <a:spcAft>
                  <a:spcPct val="0"/>
                </a:spcAft>
              </a:pPr>
              <a:r>
                <a:rPr lang="en-US" sz="2352" spc="-49" dirty="0">
                  <a:gradFill>
                    <a:gsLst>
                      <a:gs pos="1250">
                        <a:schemeClr val="bg1"/>
                      </a:gs>
                      <a:gs pos="10417">
                        <a:schemeClr val="bg1"/>
                      </a:gs>
                    </a:gsLst>
                    <a:lin ang="5400000" scaled="0"/>
                  </a:gradFill>
                  <a:latin typeface="+mj-lt"/>
                </a:rPr>
                <a:t>What about security </a:t>
              </a:r>
              <a:br>
                <a:rPr lang="en-US" sz="2352" spc="-49" dirty="0">
                  <a:gradFill>
                    <a:gsLst>
                      <a:gs pos="1250">
                        <a:schemeClr val="bg1"/>
                      </a:gs>
                      <a:gs pos="10417">
                        <a:schemeClr val="bg1"/>
                      </a:gs>
                    </a:gsLst>
                    <a:lin ang="5400000" scaled="0"/>
                  </a:gradFill>
                  <a:latin typeface="+mj-lt"/>
                </a:rPr>
              </a:br>
              <a:r>
                <a:rPr lang="en-US" sz="2352" spc="-49" dirty="0">
                  <a:gradFill>
                    <a:gsLst>
                      <a:gs pos="1250">
                        <a:schemeClr val="bg1"/>
                      </a:gs>
                      <a:gs pos="10417">
                        <a:schemeClr val="bg1"/>
                      </a:gs>
                    </a:gsLst>
                    <a:lin ang="5400000" scaled="0"/>
                  </a:gradFill>
                  <a:latin typeface="+mj-lt"/>
                </a:rPr>
                <a:t>and 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endParaRPr lang="en-US" sz="1568"/>
            </a:p>
          </p:txBody>
        </p:sp>
      </p:grpSp>
      <p:grpSp>
        <p:nvGrpSpPr>
          <p:cNvPr id="98" name="Group 97"/>
          <p:cNvGrpSpPr/>
          <p:nvPr/>
        </p:nvGrpSpPr>
        <p:grpSpPr>
          <a:xfrm>
            <a:off x="4177935" y="5694419"/>
            <a:ext cx="605749" cy="605749"/>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 name="Group 1"/>
          <p:cNvGrpSpPr/>
          <p:nvPr/>
        </p:nvGrpSpPr>
        <p:grpSpPr>
          <a:xfrm>
            <a:off x="4177935" y="3777693"/>
            <a:ext cx="605749" cy="605749"/>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pic>
          <p:nvPicPr>
            <p:cNvPr id="125" name="Picture 12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69" name="Group 68"/>
          <p:cNvGrpSpPr/>
          <p:nvPr/>
        </p:nvGrpSpPr>
        <p:grpSpPr>
          <a:xfrm>
            <a:off x="4177935" y="4421829"/>
            <a:ext cx="605749" cy="605749"/>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pic>
          <p:nvPicPr>
            <p:cNvPr id="72" name="Picture 7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109" name="Group 108"/>
          <p:cNvGrpSpPr/>
          <p:nvPr/>
        </p:nvGrpSpPr>
        <p:grpSpPr>
          <a:xfrm>
            <a:off x="4177935" y="5057544"/>
            <a:ext cx="605749" cy="605749"/>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pic>
          <p:nvPicPr>
            <p:cNvPr id="111" name="Picture 1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27" name="Group 26"/>
          <p:cNvGrpSpPr/>
          <p:nvPr/>
        </p:nvGrpSpPr>
        <p:grpSpPr>
          <a:xfrm>
            <a:off x="8090617" y="1689656"/>
            <a:ext cx="4107063" cy="1435534"/>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430" tIns="143391" rIns="0" bIns="143391" numCol="1" spcCol="0" rtlCol="0" fromWordArt="0" anchor="ctr" anchorCtr="0" forceAA="0" compatLnSpc="1">
              <a:prstTxWarp prst="textNoShape">
                <a:avLst/>
              </a:prstTxWarp>
              <a:noAutofit/>
            </a:bodyPr>
            <a:lstStyle/>
            <a:p>
              <a:pPr marL="0" lvl="1" defTabSz="895908" fontAlgn="base">
                <a:lnSpc>
                  <a:spcPct val="90000"/>
                </a:lnSpc>
                <a:spcBef>
                  <a:spcPct val="0"/>
                </a:spcBef>
                <a:spcAft>
                  <a:spcPct val="0"/>
                </a:spcAft>
              </a:pPr>
              <a:r>
                <a:rPr lang="en-US" sz="2352" spc="-49" dirty="0">
                  <a:gradFill>
                    <a:gsLst>
                      <a:gs pos="1250">
                        <a:schemeClr val="bg1"/>
                      </a:gs>
                      <a:gs pos="10417">
                        <a:schemeClr val="bg1"/>
                      </a:gs>
                    </a:gsLst>
                    <a:lin ang="5400000" scaled="0"/>
                  </a:gradFill>
                  <a:latin typeface="+mj-lt"/>
                </a:rPr>
                <a:t>How do I integrate </a:t>
              </a:r>
              <a:br>
                <a:rPr lang="en-US" sz="2352" spc="-49" dirty="0">
                  <a:gradFill>
                    <a:gsLst>
                      <a:gs pos="1250">
                        <a:schemeClr val="bg1"/>
                      </a:gs>
                      <a:gs pos="10417">
                        <a:schemeClr val="bg1"/>
                      </a:gs>
                    </a:gsLst>
                    <a:lin ang="5400000" scaled="0"/>
                  </a:gradFill>
                  <a:latin typeface="+mj-lt"/>
                </a:rPr>
              </a:br>
              <a:r>
                <a:rPr lang="en-US" sz="2352" spc="-49" dirty="0">
                  <a:gradFill>
                    <a:gsLst>
                      <a:gs pos="1250">
                        <a:schemeClr val="bg1"/>
                      </a:gs>
                      <a:gs pos="10417">
                        <a:schemeClr val="bg1"/>
                      </a:gs>
                    </a:gsLst>
                    <a:lin ang="5400000" scaled="0"/>
                  </a:gradFill>
                  <a:latin typeface="+mj-lt"/>
                </a:rPr>
                <a:t>with my existing </a:t>
              </a:r>
              <a:br>
                <a:rPr lang="en-US" sz="2352" spc="-49" dirty="0">
                  <a:gradFill>
                    <a:gsLst>
                      <a:gs pos="1250">
                        <a:schemeClr val="bg1"/>
                      </a:gs>
                      <a:gs pos="10417">
                        <a:schemeClr val="bg1"/>
                      </a:gs>
                    </a:gsLst>
                    <a:lin ang="5400000" scaled="0"/>
                  </a:gradFill>
                  <a:latin typeface="+mj-lt"/>
                </a:rPr>
              </a:br>
              <a:r>
                <a:rPr lang="en-US" sz="2352" spc="-49" dirty="0">
                  <a:gradFill>
                    <a:gsLst>
                      <a:gs pos="1250">
                        <a:schemeClr val="bg1"/>
                      </a:gs>
                      <a:gs pos="10417">
                        <a:schemeClr val="bg1"/>
                      </a:gs>
                    </a:gsLst>
                    <a:lin ang="5400000" scaled="0"/>
                  </a:gradFill>
                  <a:latin typeface="+mj-lt"/>
                </a:rPr>
                <a:t>IT 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45" name="Group 44"/>
          <p:cNvGrpSpPr/>
          <p:nvPr/>
        </p:nvGrpSpPr>
        <p:grpSpPr>
          <a:xfrm>
            <a:off x="8090617" y="3250487"/>
            <a:ext cx="4107062" cy="1435534"/>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430" tIns="143391" rIns="0" bIns="143391" numCol="1" spcCol="0" rtlCol="0" fromWordArt="0" anchor="ctr" anchorCtr="0" forceAA="0" compatLnSpc="1">
              <a:prstTxWarp prst="textNoShape">
                <a:avLst/>
              </a:prstTxWarp>
              <a:noAutofit/>
            </a:bodyPr>
            <a:lstStyle/>
            <a:p>
              <a:pPr marL="0" lvl="1" defTabSz="895908" fontAlgn="base">
                <a:lnSpc>
                  <a:spcPct val="90000"/>
                </a:lnSpc>
                <a:spcBef>
                  <a:spcPct val="0"/>
                </a:spcBef>
                <a:spcAft>
                  <a:spcPct val="0"/>
                </a:spcAft>
              </a:pPr>
              <a:r>
                <a:rPr lang="en-US" sz="2352" spc="-49" dirty="0">
                  <a:gradFill>
                    <a:gsLst>
                      <a:gs pos="1250">
                        <a:schemeClr val="bg1"/>
                      </a:gs>
                      <a:gs pos="10417">
                        <a:schemeClr val="bg1"/>
                      </a:gs>
                    </a:gsLst>
                    <a:lin ang="5400000" scaled="0"/>
                  </a:gradFill>
                  <a:latin typeface="+mj-lt"/>
                </a:rPr>
                <a:t>What about </a:t>
              </a:r>
              <a:br>
                <a:rPr lang="en-US" sz="2352" spc="-49" dirty="0">
                  <a:gradFill>
                    <a:gsLst>
                      <a:gs pos="1250">
                        <a:schemeClr val="bg1"/>
                      </a:gs>
                      <a:gs pos="10417">
                        <a:schemeClr val="bg1"/>
                      </a:gs>
                    </a:gsLst>
                    <a:lin ang="5400000" scaled="0"/>
                  </a:gradFill>
                  <a:latin typeface="+mj-lt"/>
                </a:rPr>
              </a:br>
              <a:r>
                <a:rPr lang="en-US" sz="2352" spc="-49" dirty="0">
                  <a:gradFill>
                    <a:gsLst>
                      <a:gs pos="1250">
                        <a:schemeClr val="bg1"/>
                      </a:gs>
                      <a:gs pos="10417">
                        <a:schemeClr val="bg1"/>
                      </a:gs>
                    </a:gsLst>
                    <a:lin ang="5400000" scaled="0"/>
                  </a:gradFill>
                  <a:latin typeface="+mj-lt"/>
                </a:rPr>
                <a:t>my heterogeneous, </a:t>
              </a:r>
              <a:br>
                <a:rPr lang="en-US" sz="2352" spc="-49" dirty="0">
                  <a:gradFill>
                    <a:gsLst>
                      <a:gs pos="1250">
                        <a:schemeClr val="bg1"/>
                      </a:gs>
                      <a:gs pos="10417">
                        <a:schemeClr val="bg1"/>
                      </a:gs>
                    </a:gsLst>
                    <a:lin ang="5400000" scaled="0"/>
                  </a:gradFill>
                  <a:latin typeface="+mj-lt"/>
                </a:rPr>
              </a:br>
              <a:r>
                <a:rPr lang="en-US" sz="2352" spc="-49" dirty="0">
                  <a:gradFill>
                    <a:gsLst>
                      <a:gs pos="1250">
                        <a:schemeClr val="bg1"/>
                      </a:gs>
                      <a:gs pos="10417">
                        <a:schemeClr val="bg1"/>
                      </a:gs>
                    </a:gsLst>
                    <a:lin ang="5400000" scaled="0"/>
                  </a:gradFill>
                  <a:latin typeface="+mj-lt"/>
                </a:rPr>
                <a:t>complex IT landscape?</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24982828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2245927" y="1704997"/>
            <a:ext cx="2592581" cy="2090927"/>
          </a:xfrm>
          <a:prstGeom prst="rect">
            <a:avLst/>
          </a:prstGeom>
          <a:solidFill>
            <a:srgbClr val="00AEEF"/>
          </a:solidFill>
          <a:ln w="50800" cap="sq">
            <a:solidFill>
              <a:srgbClr val="00AEEF"/>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103" fontAlgn="base">
              <a:spcBef>
                <a:spcPct val="0"/>
              </a:spcBef>
              <a:spcAft>
                <a:spcPct val="0"/>
              </a:spcAft>
            </a:pPr>
            <a:endParaRPr lang="en-US" sz="3136" dirty="0">
              <a:gradFill>
                <a:gsLst>
                  <a:gs pos="0">
                    <a:srgbClr val="FFFFFF"/>
                  </a:gs>
                  <a:gs pos="100000">
                    <a:srgbClr val="FFFFFF"/>
                  </a:gs>
                </a:gsLst>
                <a:lin ang="5400000" scaled="0"/>
              </a:gradFill>
              <a:latin typeface="+mj-lt"/>
            </a:endParaRPr>
          </a:p>
        </p:txBody>
      </p:sp>
      <p:sp>
        <p:nvSpPr>
          <p:cNvPr id="17" name="Rectangle 16"/>
          <p:cNvSpPr/>
          <p:nvPr/>
        </p:nvSpPr>
        <p:spPr bwMode="auto">
          <a:xfrm>
            <a:off x="4992144" y="1704997"/>
            <a:ext cx="2592581" cy="2090927"/>
          </a:xfrm>
          <a:prstGeom prst="rect">
            <a:avLst/>
          </a:prstGeom>
          <a:solidFill>
            <a:srgbClr val="00AEEF"/>
          </a:solidFill>
          <a:ln w="50800" cap="sq">
            <a:solidFill>
              <a:srgbClr val="00AEEF"/>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103" fontAlgn="base">
              <a:spcBef>
                <a:spcPct val="0"/>
              </a:spcBef>
              <a:spcAft>
                <a:spcPct val="0"/>
              </a:spcAft>
            </a:pPr>
            <a:endParaRPr lang="en-US" sz="3136" dirty="0">
              <a:gradFill>
                <a:gsLst>
                  <a:gs pos="0">
                    <a:srgbClr val="FFFFFF"/>
                  </a:gs>
                  <a:gs pos="100000">
                    <a:srgbClr val="FFFFFF"/>
                  </a:gs>
                </a:gsLst>
                <a:lin ang="5400000" scaled="0"/>
              </a:gradFill>
              <a:latin typeface="+mj-lt"/>
            </a:endParaRPr>
          </a:p>
        </p:txBody>
      </p:sp>
      <p:sp>
        <p:nvSpPr>
          <p:cNvPr id="21" name="Rectangle 20"/>
          <p:cNvSpPr/>
          <p:nvPr/>
        </p:nvSpPr>
        <p:spPr bwMode="auto">
          <a:xfrm>
            <a:off x="7721400" y="1704997"/>
            <a:ext cx="2592581" cy="2090927"/>
          </a:xfrm>
          <a:prstGeom prst="rect">
            <a:avLst/>
          </a:prstGeom>
          <a:solidFill>
            <a:srgbClr val="00AEEF"/>
          </a:solidFill>
          <a:ln w="50800" cap="sq">
            <a:solidFill>
              <a:srgbClr val="00AEEF"/>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103" fontAlgn="base">
              <a:spcBef>
                <a:spcPct val="0"/>
              </a:spcBef>
              <a:spcAft>
                <a:spcPct val="0"/>
              </a:spcAft>
            </a:pPr>
            <a:endParaRPr lang="en-US" sz="3136" dirty="0">
              <a:gradFill>
                <a:gsLst>
                  <a:gs pos="0">
                    <a:srgbClr val="FFFFFF"/>
                  </a:gs>
                  <a:gs pos="100000">
                    <a:srgbClr val="FFFFFF"/>
                  </a:gs>
                </a:gsLst>
                <a:lin ang="5400000" scaled="0"/>
              </a:gradFill>
              <a:latin typeface="+mj-lt"/>
            </a:endParaRPr>
          </a:p>
        </p:txBody>
      </p:sp>
      <p:grpSp>
        <p:nvGrpSpPr>
          <p:cNvPr id="6" name="Group 5"/>
          <p:cNvGrpSpPr/>
          <p:nvPr/>
        </p:nvGrpSpPr>
        <p:grpSpPr>
          <a:xfrm>
            <a:off x="7719175" y="2606496"/>
            <a:ext cx="2599583" cy="2582723"/>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solidFill>
                <a:srgbClr val="00AEEF"/>
              </a:solidFill>
            </a:ln>
            <a:extLst/>
          </p:spPr>
          <p:txBody>
            <a:bodyPr vert="horz" wrap="square" lIns="89619" tIns="44810" rIns="89619" bIns="44810" numCol="1" anchor="t" anchorCtr="0" compatLnSpc="1">
              <a:prstTxWarp prst="textNoShape">
                <a:avLst/>
              </a:prstTxWarp>
            </a:bodyPr>
            <a:lstStyle/>
            <a:p>
              <a:endParaRPr lang="en-US" sz="1764"/>
            </a:p>
          </p:txBody>
        </p:sp>
      </p:grpSp>
      <p:sp>
        <p:nvSpPr>
          <p:cNvPr id="54" name="Rectangle 53"/>
          <p:cNvSpPr/>
          <p:nvPr/>
        </p:nvSpPr>
        <p:spPr>
          <a:xfrm>
            <a:off x="2537679" y="1934017"/>
            <a:ext cx="2011300" cy="573130"/>
          </a:xfrm>
          <a:prstGeom prst="rect">
            <a:avLst/>
          </a:prstGeom>
        </p:spPr>
        <p:txBody>
          <a:bodyPr wrap="none">
            <a:spAutoFit/>
          </a:bodyPr>
          <a:lstStyle/>
          <a:p>
            <a:pPr algn="ctr" defTabSz="932103" fontAlgn="base">
              <a:spcBef>
                <a:spcPct val="0"/>
              </a:spcBef>
              <a:spcAft>
                <a:spcPct val="0"/>
              </a:spcAft>
            </a:pPr>
            <a:r>
              <a:rPr lang="en-US" sz="3136" dirty="0">
                <a:gradFill>
                  <a:gsLst>
                    <a:gs pos="0">
                      <a:srgbClr val="FFFFFF"/>
                    </a:gs>
                    <a:gs pos="100000">
                      <a:srgbClr val="FFFFFF"/>
                    </a:gs>
                  </a:gsLst>
                  <a:lin ang="5400000" scaled="0"/>
                </a:gradFill>
                <a:latin typeface="+mj-lt"/>
              </a:rPr>
              <a:t>Integration</a:t>
            </a:r>
          </a:p>
        </p:txBody>
      </p:sp>
      <p:sp>
        <p:nvSpPr>
          <p:cNvPr id="55" name="Rectangle 54"/>
          <p:cNvSpPr/>
          <p:nvPr/>
        </p:nvSpPr>
        <p:spPr>
          <a:xfrm>
            <a:off x="5011756" y="1931198"/>
            <a:ext cx="2559419" cy="573130"/>
          </a:xfrm>
          <a:prstGeom prst="rect">
            <a:avLst/>
          </a:prstGeom>
        </p:spPr>
        <p:txBody>
          <a:bodyPr wrap="none">
            <a:spAutoFit/>
          </a:bodyPr>
          <a:lstStyle/>
          <a:p>
            <a:pPr algn="ctr" defTabSz="932103" fontAlgn="base">
              <a:spcBef>
                <a:spcPct val="0"/>
              </a:spcBef>
              <a:spcAft>
                <a:spcPct val="0"/>
              </a:spcAft>
            </a:pPr>
            <a:r>
              <a:rPr lang="en-US" sz="3136" dirty="0">
                <a:gradFill>
                  <a:gsLst>
                    <a:gs pos="0">
                      <a:srgbClr val="FFFFFF"/>
                    </a:gs>
                    <a:gs pos="100000">
                      <a:srgbClr val="FFFFFF"/>
                    </a:gs>
                  </a:gsLst>
                  <a:lin ang="5400000" scaled="0"/>
                </a:gradFill>
                <a:latin typeface="+mj-lt"/>
              </a:rPr>
              <a:t>Heterogeneity</a:t>
            </a:r>
          </a:p>
        </p:txBody>
      </p:sp>
      <p:sp>
        <p:nvSpPr>
          <p:cNvPr id="56" name="Rectangle 55"/>
          <p:cNvSpPr/>
          <p:nvPr/>
        </p:nvSpPr>
        <p:spPr>
          <a:xfrm>
            <a:off x="8264469" y="1928678"/>
            <a:ext cx="1495985" cy="573130"/>
          </a:xfrm>
          <a:prstGeom prst="rect">
            <a:avLst/>
          </a:prstGeom>
        </p:spPr>
        <p:txBody>
          <a:bodyPr wrap="none">
            <a:spAutoFit/>
          </a:bodyPr>
          <a:lstStyle/>
          <a:p>
            <a:pPr algn="ctr" defTabSz="932103" fontAlgn="base">
              <a:spcBef>
                <a:spcPct val="0"/>
              </a:spcBef>
              <a:spcAft>
                <a:spcPct val="0"/>
              </a:spcAft>
            </a:pPr>
            <a:r>
              <a:rPr lang="en-US" sz="3136" dirty="0">
                <a:gradFill>
                  <a:gsLst>
                    <a:gs pos="0">
                      <a:srgbClr val="FFFFFF"/>
                    </a:gs>
                    <a:gs pos="100000">
                      <a:srgbClr val="FFFFFF"/>
                    </a:gs>
                  </a:gsLst>
                  <a:lin ang="5400000" scaled="0"/>
                </a:gradFill>
                <a:latin typeface="+mj-lt"/>
              </a:rPr>
              <a:t>Security</a:t>
            </a:r>
          </a:p>
        </p:txBody>
      </p:sp>
      <p:sp>
        <p:nvSpPr>
          <p:cNvPr id="61" name="Rectangle 60"/>
          <p:cNvSpPr/>
          <p:nvPr/>
        </p:nvSpPr>
        <p:spPr>
          <a:xfrm>
            <a:off x="2234508" y="5199841"/>
            <a:ext cx="2627642" cy="754119"/>
          </a:xfrm>
          <a:prstGeom prst="rect">
            <a:avLst/>
          </a:prstGeom>
        </p:spPr>
        <p:txBody>
          <a:bodyPr wrap="square">
            <a:spAutoFit/>
          </a:bodyPr>
          <a:lstStyle/>
          <a:p>
            <a:pPr algn="ctr" defTabSz="932103" fontAlgn="base">
              <a:spcBef>
                <a:spcPct val="0"/>
              </a:spcBef>
              <a:spcAft>
                <a:spcPct val="0"/>
              </a:spcAft>
            </a:pPr>
            <a:r>
              <a:rPr lang="en-US" sz="2156" dirty="0">
                <a:gradFill>
                  <a:gsLst>
                    <a:gs pos="0">
                      <a:srgbClr val="FFFFFF"/>
                    </a:gs>
                    <a:gs pos="100000">
                      <a:srgbClr val="FFFFFF"/>
                    </a:gs>
                  </a:gsLst>
                  <a:lin ang="5400000" scaled="0"/>
                </a:gradFill>
                <a:latin typeface="+mj-lt"/>
              </a:rPr>
              <a:t>On-premises </a:t>
            </a:r>
            <a:br>
              <a:rPr lang="en-US" sz="2156" dirty="0">
                <a:gradFill>
                  <a:gsLst>
                    <a:gs pos="0">
                      <a:srgbClr val="FFFFFF"/>
                    </a:gs>
                    <a:gs pos="100000">
                      <a:srgbClr val="FFFFFF"/>
                    </a:gs>
                  </a:gsLst>
                  <a:lin ang="5400000" scaled="0"/>
                </a:gradFill>
                <a:latin typeface="+mj-lt"/>
              </a:rPr>
            </a:br>
            <a:r>
              <a:rPr lang="en-US" sz="2156" dirty="0">
                <a:gradFill>
                  <a:gsLst>
                    <a:gs pos="0">
                      <a:srgbClr val="FFFFFF"/>
                    </a:gs>
                    <a:gs pos="100000">
                      <a:srgbClr val="FFFFFF"/>
                    </a:gs>
                  </a:gsLst>
                  <a:lin ang="5400000" scaled="0"/>
                </a:gradFill>
                <a:latin typeface="+mj-lt"/>
              </a:rPr>
              <a:t>and Cloud</a:t>
            </a:r>
          </a:p>
        </p:txBody>
      </p:sp>
      <p:sp>
        <p:nvSpPr>
          <p:cNvPr id="62" name="Rectangle 61"/>
          <p:cNvSpPr/>
          <p:nvPr/>
        </p:nvSpPr>
        <p:spPr>
          <a:xfrm>
            <a:off x="5522432" y="5197626"/>
            <a:ext cx="1613816" cy="814449"/>
          </a:xfrm>
          <a:prstGeom prst="rect">
            <a:avLst/>
          </a:prstGeom>
        </p:spPr>
        <p:txBody>
          <a:bodyPr wrap="none">
            <a:spAutoFit/>
          </a:bodyPr>
          <a:lstStyle/>
          <a:p>
            <a:pPr algn="ctr" defTabSz="932103" fontAlgn="base">
              <a:spcBef>
                <a:spcPct val="0"/>
              </a:spcBef>
              <a:spcAft>
                <a:spcPct val="0"/>
              </a:spcAft>
            </a:pPr>
            <a:r>
              <a:rPr lang="en-US" sz="2352" dirty="0">
                <a:gradFill>
                  <a:gsLst>
                    <a:gs pos="0">
                      <a:srgbClr val="FFFFFF"/>
                    </a:gs>
                    <a:gs pos="100000">
                      <a:srgbClr val="FFFFFF"/>
                    </a:gs>
                  </a:gsLst>
                  <a:lin ang="5400000" scaled="0"/>
                </a:gradFill>
                <a:latin typeface="+mj-lt"/>
              </a:rPr>
              <a:t>Broad </a:t>
            </a:r>
            <a:br>
              <a:rPr lang="en-US" sz="2352" dirty="0">
                <a:gradFill>
                  <a:gsLst>
                    <a:gs pos="0">
                      <a:srgbClr val="FFFFFF"/>
                    </a:gs>
                    <a:gs pos="100000">
                      <a:srgbClr val="FFFFFF"/>
                    </a:gs>
                  </a:gsLst>
                  <a:lin ang="5400000" scaled="0"/>
                </a:gradFill>
                <a:latin typeface="+mj-lt"/>
              </a:rPr>
            </a:br>
            <a:r>
              <a:rPr lang="en-US" sz="2352" dirty="0">
                <a:gradFill>
                  <a:gsLst>
                    <a:gs pos="0">
                      <a:srgbClr val="FFFFFF"/>
                    </a:gs>
                    <a:gs pos="100000">
                      <a:srgbClr val="FFFFFF"/>
                    </a:gs>
                  </a:gsLst>
                  <a:lin ang="5400000" scaled="0"/>
                </a:gradFill>
                <a:latin typeface="+mj-lt"/>
              </a:rPr>
              <a:t>and flexible</a:t>
            </a:r>
          </a:p>
        </p:txBody>
      </p:sp>
      <p:sp>
        <p:nvSpPr>
          <p:cNvPr id="63" name="Rectangle 62"/>
          <p:cNvSpPr/>
          <p:nvPr/>
        </p:nvSpPr>
        <p:spPr>
          <a:xfrm>
            <a:off x="8239274" y="5165500"/>
            <a:ext cx="1645488" cy="814449"/>
          </a:xfrm>
          <a:prstGeom prst="rect">
            <a:avLst/>
          </a:prstGeom>
        </p:spPr>
        <p:txBody>
          <a:bodyPr wrap="none">
            <a:spAutoFit/>
          </a:bodyPr>
          <a:lstStyle/>
          <a:p>
            <a:pPr algn="ctr" defTabSz="932103" fontAlgn="base">
              <a:spcBef>
                <a:spcPct val="0"/>
              </a:spcBef>
              <a:spcAft>
                <a:spcPct val="0"/>
              </a:spcAft>
            </a:pPr>
            <a:r>
              <a:rPr lang="en-US" sz="2352" dirty="0">
                <a:gradFill>
                  <a:gsLst>
                    <a:gs pos="0">
                      <a:srgbClr val="FFFFFF"/>
                    </a:gs>
                    <a:gs pos="100000">
                      <a:srgbClr val="FFFFFF"/>
                    </a:gs>
                  </a:gsLst>
                  <a:lin ang="5400000" scaled="0"/>
                </a:gradFill>
                <a:latin typeface="+mj-lt"/>
              </a:rPr>
              <a:t>Secure </a:t>
            </a:r>
            <a:br>
              <a:rPr lang="en-US" sz="2352" dirty="0">
                <a:gradFill>
                  <a:gsLst>
                    <a:gs pos="0">
                      <a:srgbClr val="FFFFFF"/>
                    </a:gs>
                    <a:gs pos="100000">
                      <a:srgbClr val="FFFFFF"/>
                    </a:gs>
                  </a:gsLst>
                  <a:lin ang="5400000" scaled="0"/>
                </a:gradFill>
                <a:latin typeface="+mj-lt"/>
              </a:rPr>
            </a:br>
            <a:r>
              <a:rPr lang="en-US" sz="2352"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2239292" y="2606496"/>
            <a:ext cx="2606189" cy="2582723"/>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solidFill>
                <a:srgbClr val="00AEEF"/>
              </a:solidFill>
            </a:ln>
          </p:spPr>
          <p:txBody>
            <a:bodyPr vert="horz" wrap="square" lIns="89619" tIns="44810" rIns="89619" bIns="44810" numCol="1" anchor="t" anchorCtr="0" compatLnSpc="1">
              <a:prstTxWarp prst="textNoShape">
                <a:avLst/>
              </a:prstTxWarp>
            </a:bodyPr>
            <a:lstStyle/>
            <a:p>
              <a:endParaRPr lang="en-US" sz="1764"/>
            </a:p>
          </p:txBody>
        </p:sp>
      </p:grpSp>
      <p:grpSp>
        <p:nvGrpSpPr>
          <p:cNvPr id="8" name="Group 7"/>
          <p:cNvGrpSpPr/>
          <p:nvPr/>
        </p:nvGrpSpPr>
        <p:grpSpPr>
          <a:xfrm>
            <a:off x="4987732" y="2606496"/>
            <a:ext cx="2598246" cy="2582723"/>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solidFill>
                <a:srgbClr val="00AEEF"/>
              </a:solidFill>
            </a:ln>
          </p:spPr>
          <p:txBody>
            <a:bodyPr vert="horz" wrap="square" lIns="89619" tIns="44810" rIns="89619" bIns="44810" numCol="1" anchor="t" anchorCtr="0" compatLnSpc="1">
              <a:prstTxWarp prst="textNoShape">
                <a:avLst/>
              </a:prstTxWarp>
            </a:bodyPr>
            <a:lstStyle/>
            <a:p>
              <a:endParaRPr lang="en-US" sz="1764"/>
            </a:p>
          </p:txBody>
        </p:sp>
      </p:grpSp>
      <p:sp>
        <p:nvSpPr>
          <p:cNvPr id="3" name="Rectangle 2"/>
          <p:cNvSpPr/>
          <p:nvPr/>
        </p:nvSpPr>
        <p:spPr>
          <a:xfrm>
            <a:off x="802857" y="5937848"/>
            <a:ext cx="10583111" cy="755899"/>
          </a:xfrm>
          <a:prstGeom prst="rect">
            <a:avLst/>
          </a:prstGeom>
        </p:spPr>
        <p:txBody>
          <a:bodyPr wrap="square">
            <a:spAutoFit/>
          </a:bodyPr>
          <a:lstStyle/>
          <a:p>
            <a:pPr algn="ctr" defTabSz="895908" fontAlgn="base">
              <a:lnSpc>
                <a:spcPct val="90000"/>
              </a:lnSpc>
              <a:spcBef>
                <a:spcPct val="0"/>
              </a:spcBef>
              <a:spcAft>
                <a:spcPct val="0"/>
              </a:spcAft>
            </a:pPr>
            <a:r>
              <a:rPr lang="en-US" sz="4704" b="1" spc="-49" dirty="0">
                <a:gradFill>
                  <a:gsLst>
                    <a:gs pos="36283">
                      <a:srgbClr val="00188F"/>
                    </a:gs>
                    <a:gs pos="28000">
                      <a:srgbClr val="00188F"/>
                    </a:gs>
                  </a:gsLst>
                  <a:lin ang="5400000" scaled="0"/>
                </a:gradFill>
                <a:latin typeface="Segoe UI Light"/>
              </a:rPr>
              <a:t>Enterprise ready by design.</a:t>
            </a:r>
          </a:p>
        </p:txBody>
      </p:sp>
      <p:sp>
        <p:nvSpPr>
          <p:cNvPr id="27" name="Rectangle 26"/>
          <p:cNvSpPr/>
          <p:nvPr/>
        </p:nvSpPr>
        <p:spPr>
          <a:xfrm>
            <a:off x="2188214" y="359249"/>
            <a:ext cx="7812396" cy="755899"/>
          </a:xfrm>
          <a:prstGeom prst="rect">
            <a:avLst/>
          </a:prstGeom>
        </p:spPr>
        <p:txBody>
          <a:bodyPr wrap="square">
            <a:spAutoFit/>
          </a:bodyPr>
          <a:lstStyle/>
          <a:p>
            <a:pPr algn="ctr" defTabSz="895908" fontAlgn="base">
              <a:lnSpc>
                <a:spcPct val="90000"/>
              </a:lnSpc>
              <a:spcBef>
                <a:spcPct val="0"/>
              </a:spcBef>
              <a:spcAft>
                <a:spcPct val="0"/>
              </a:spcAft>
            </a:pPr>
            <a:r>
              <a:rPr lang="en-US" sz="4704" b="1" spc="-49" dirty="0" smtClean="0">
                <a:gradFill>
                  <a:gsLst>
                    <a:gs pos="36283">
                      <a:srgbClr val="00188F"/>
                    </a:gs>
                    <a:gs pos="28000">
                      <a:srgbClr val="00188F"/>
                    </a:gs>
                  </a:gsLst>
                  <a:lin ang="5400000" scaled="0"/>
                </a:gradFill>
                <a:latin typeface="Segoe UI Light"/>
              </a:rPr>
              <a:t>Windows Azure delivers</a:t>
            </a:r>
            <a:r>
              <a:rPr lang="en-US" sz="4704" b="1" spc="-49" dirty="0">
                <a:gradFill>
                  <a:gsLst>
                    <a:gs pos="36283">
                      <a:srgbClr val="00188F"/>
                    </a:gs>
                    <a:gs pos="28000">
                      <a:srgbClr val="00188F"/>
                    </a:gs>
                  </a:gsLst>
                  <a:lin ang="5400000" scaled="0"/>
                </a:gradFill>
                <a:latin typeface="Segoe UI Light"/>
              </a:rPr>
              <a:t>.</a:t>
            </a:r>
          </a:p>
        </p:txBody>
      </p:sp>
      <p:sp>
        <p:nvSpPr>
          <p:cNvPr id="28" name="Rectangle 27"/>
          <p:cNvSpPr/>
          <p:nvPr/>
        </p:nvSpPr>
        <p:spPr>
          <a:xfrm>
            <a:off x="2397348" y="4312577"/>
            <a:ext cx="2224168" cy="742053"/>
          </a:xfrm>
          <a:prstGeom prst="rect">
            <a:avLst/>
          </a:prstGeom>
        </p:spPr>
        <p:txBody>
          <a:bodyPr wrap="square">
            <a:spAutoFit/>
          </a:bodyPr>
          <a:lstStyle/>
          <a:p>
            <a:pPr algn="ctr" defTabSz="895908" fontAlgn="base">
              <a:lnSpc>
                <a:spcPct val="90000"/>
              </a:lnSpc>
              <a:spcBef>
                <a:spcPct val="0"/>
              </a:spcBef>
              <a:spcAft>
                <a:spcPct val="0"/>
              </a:spcAft>
            </a:pPr>
            <a:r>
              <a:rPr lang="en-US" sz="2352" b="1" spc="-49" dirty="0">
                <a:gradFill>
                  <a:gsLst>
                    <a:gs pos="36283">
                      <a:srgbClr val="00188F"/>
                    </a:gs>
                    <a:gs pos="28000">
                      <a:srgbClr val="00188F"/>
                    </a:gs>
                  </a:gsLst>
                  <a:lin ang="5400000" scaled="0"/>
                </a:gradFill>
                <a:latin typeface="Segoe UI Light"/>
              </a:rPr>
              <a:t>On-premises </a:t>
            </a:r>
          </a:p>
          <a:p>
            <a:pPr algn="ctr" defTabSz="895908" fontAlgn="base">
              <a:lnSpc>
                <a:spcPct val="90000"/>
              </a:lnSpc>
              <a:spcBef>
                <a:spcPct val="0"/>
              </a:spcBef>
              <a:spcAft>
                <a:spcPct val="0"/>
              </a:spcAft>
            </a:pPr>
            <a:r>
              <a:rPr lang="en-US" sz="2352" b="1" spc="-49"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8144165" y="4590469"/>
            <a:ext cx="1835703" cy="416274"/>
          </a:xfrm>
          <a:prstGeom prst="rect">
            <a:avLst/>
          </a:prstGeom>
        </p:spPr>
        <p:txBody>
          <a:bodyPr wrap="square">
            <a:spAutoFit/>
          </a:bodyPr>
          <a:lstStyle/>
          <a:p>
            <a:pPr algn="ctr" defTabSz="895908" fontAlgn="base">
              <a:lnSpc>
                <a:spcPct val="90000"/>
              </a:lnSpc>
              <a:spcBef>
                <a:spcPct val="0"/>
              </a:spcBef>
              <a:spcAft>
                <a:spcPct val="0"/>
              </a:spcAft>
            </a:pPr>
            <a:r>
              <a:rPr lang="en-US" sz="2352" b="1" spc="-49"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5388210" y="4405685"/>
            <a:ext cx="1835703" cy="742053"/>
          </a:xfrm>
          <a:prstGeom prst="rect">
            <a:avLst/>
          </a:prstGeom>
        </p:spPr>
        <p:txBody>
          <a:bodyPr wrap="square">
            <a:spAutoFit/>
          </a:bodyPr>
          <a:lstStyle/>
          <a:p>
            <a:pPr algn="ctr" defTabSz="895908" fontAlgn="base">
              <a:lnSpc>
                <a:spcPct val="90000"/>
              </a:lnSpc>
              <a:spcBef>
                <a:spcPct val="0"/>
              </a:spcBef>
              <a:spcAft>
                <a:spcPct val="0"/>
              </a:spcAft>
            </a:pPr>
            <a:r>
              <a:rPr lang="en-US" sz="2352" b="1" spc="-49" dirty="0">
                <a:gradFill>
                  <a:gsLst>
                    <a:gs pos="36283">
                      <a:srgbClr val="00188F"/>
                    </a:gs>
                    <a:gs pos="28000">
                      <a:srgbClr val="00188F"/>
                    </a:gs>
                  </a:gsLst>
                  <a:lin ang="5400000" scaled="0"/>
                </a:gradFill>
                <a:latin typeface="Segoe UI Light"/>
              </a:rPr>
              <a:t>Open, Broad, Flexible</a:t>
            </a:r>
          </a:p>
        </p:txBody>
      </p:sp>
      <p:sp>
        <p:nvSpPr>
          <p:cNvPr id="10" name="TextBox 9"/>
          <p:cNvSpPr txBox="1"/>
          <p:nvPr/>
        </p:nvSpPr>
        <p:spPr>
          <a:xfrm>
            <a:off x="3226024" y="613169"/>
            <a:ext cx="0" cy="451406"/>
          </a:xfrm>
          <a:prstGeom prst="rect">
            <a:avLst/>
          </a:prstGeom>
          <a:noFill/>
        </p:spPr>
        <p:txBody>
          <a:bodyPr wrap="none" lIns="0" tIns="0" rIns="0" bIns="0" rtlCol="0">
            <a:spAutoFit/>
          </a:bodyPr>
          <a:lstStyle/>
          <a:p>
            <a:pPr marL="460375" indent="-460375">
              <a:lnSpc>
                <a:spcPct val="90000"/>
              </a:lnSpc>
              <a:spcBef>
                <a:spcPct val="20000"/>
              </a:spcBef>
              <a:buSzPct val="80000"/>
              <a:buBlip>
                <a:blip r:embed="rId3"/>
              </a:buBlip>
            </a:pP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142827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2" b="1" dirty="0"/>
              <a:t>Getting Started with Virtual Machines</a:t>
            </a:r>
          </a:p>
        </p:txBody>
      </p:sp>
      <p:sp>
        <p:nvSpPr>
          <p:cNvPr id="3" name="Text Placeholder 2"/>
          <p:cNvSpPr>
            <a:spLocks noGrp="1"/>
          </p:cNvSpPr>
          <p:nvPr>
            <p:ph type="body" sz="quarter" idx="10"/>
          </p:nvPr>
        </p:nvSpPr>
        <p:spPr/>
        <p:txBody>
          <a:bodyPr/>
          <a:lstStyle/>
          <a:p>
            <a:endParaRPr lang="en-US"/>
          </a:p>
        </p:txBody>
      </p:sp>
      <p:sp>
        <p:nvSpPr>
          <p:cNvPr id="48" name="Rectangle 47"/>
          <p:cNvSpPr/>
          <p:nvPr/>
        </p:nvSpPr>
        <p:spPr bwMode="auto">
          <a:xfrm>
            <a:off x="309321" y="1227647"/>
            <a:ext cx="3581955" cy="1240154"/>
          </a:xfrm>
          <a:prstGeom prst="rect">
            <a:avLst/>
          </a:prstGeom>
          <a:solidFill>
            <a:schemeClr val="tx2"/>
          </a:solidFill>
          <a:ln w="9525" cap="flat" cmpd="sng" algn="ctr">
            <a:noFill/>
            <a:prstDash val="solid"/>
            <a:headEnd type="none" w="med" len="med"/>
            <a:tailEnd type="none" w="med" len="med"/>
          </a:ln>
          <a:effectLst/>
        </p:spPr>
        <p:txBody>
          <a:bodyPr vert="horz" wrap="square" lIns="182683" tIns="45670" rIns="91341" bIns="45670" numCol="1" rtlCol="0" anchor="ctr" anchorCtr="0" compatLnSpc="1">
            <a:prstTxWarp prst="textNoShape">
              <a:avLst/>
            </a:prstTxWarp>
          </a:bodyPr>
          <a:lstStyle/>
          <a:p>
            <a:pPr defTabSz="1217749">
              <a:lnSpc>
                <a:spcPct val="90000"/>
              </a:lnSpc>
              <a:buSzPct val="90000"/>
              <a:defRPr/>
            </a:pPr>
            <a:r>
              <a:rPr lang="en-US" sz="294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Multiple options to</a:t>
            </a:r>
            <a:br>
              <a:rPr lang="en-US" sz="294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4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 started…</a:t>
            </a:r>
          </a:p>
        </p:txBody>
      </p:sp>
      <p:pic>
        <p:nvPicPr>
          <p:cNvPr id="59" name="Picture 3"/>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1698155" y="2577643"/>
            <a:ext cx="816877" cy="6873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0" name="Freeform 10"/>
          <p:cNvSpPr>
            <a:spLocks noEditPoints="1"/>
          </p:cNvSpPr>
          <p:nvPr/>
        </p:nvSpPr>
        <p:spPr bwMode="black">
          <a:xfrm>
            <a:off x="1856573" y="2726253"/>
            <a:ext cx="500055" cy="299375"/>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tx2"/>
          </a:solidFill>
          <a:ln>
            <a:noFill/>
          </a:ln>
          <a:extLst/>
        </p:spPr>
        <p:txBody>
          <a:bodyPr vert="horz" wrap="square" lIns="91341" tIns="45670" rIns="91341" bIns="45670" numCol="1" anchor="t" anchorCtr="0" compatLnSpc="1">
            <a:prstTxWarp prst="textNoShape">
              <a:avLst/>
            </a:prstTxWarp>
          </a:bodyPr>
          <a:lstStyle/>
          <a:p>
            <a:pPr defTabSz="1217749"/>
            <a:endParaRPr lang="en-US" sz="1764" dirty="0">
              <a:solidFill>
                <a:srgbClr val="292929"/>
              </a:solidFill>
            </a:endParaRPr>
          </a:p>
        </p:txBody>
      </p:sp>
      <p:sp>
        <p:nvSpPr>
          <p:cNvPr id="58" name="TextBox 57"/>
          <p:cNvSpPr txBox="1"/>
          <p:nvPr/>
        </p:nvSpPr>
        <p:spPr>
          <a:xfrm>
            <a:off x="431067" y="3278334"/>
            <a:ext cx="3351054" cy="390733"/>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7749"/>
            <a:r>
              <a:rPr lang="en-US" sz="2000" dirty="0">
                <a:gradFill>
                  <a:gsLst>
                    <a:gs pos="0">
                      <a:schemeClr val="tx1">
                        <a:lumMod val="50000"/>
                      </a:schemeClr>
                    </a:gs>
                    <a:gs pos="100000">
                      <a:schemeClr val="tx1">
                        <a:lumMod val="50000"/>
                      </a:schemeClr>
                    </a:gs>
                  </a:gsLst>
                  <a:lin ang="5400000" scaled="1"/>
                </a:gradFill>
                <a:latin typeface="Segoe UI"/>
              </a:rPr>
              <a:t>Management Portal</a:t>
            </a:r>
          </a:p>
        </p:txBody>
      </p:sp>
      <p:sp>
        <p:nvSpPr>
          <p:cNvPr id="55" name="Rectangle 54"/>
          <p:cNvSpPr/>
          <p:nvPr/>
        </p:nvSpPr>
        <p:spPr bwMode="auto">
          <a:xfrm>
            <a:off x="1808881" y="4080730"/>
            <a:ext cx="595429" cy="5954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286" fontAlgn="base">
              <a:spcBef>
                <a:spcPct val="0"/>
              </a:spcBef>
              <a:spcAft>
                <a:spcPct val="0"/>
              </a:spcAft>
            </a:pPr>
            <a:r>
              <a:rPr lang="en-US" sz="3724" dirty="0">
                <a:solidFill>
                  <a:srgbClr val="8CC600">
                    <a:lumMod val="20000"/>
                    <a:lumOff val="80000"/>
                  </a:srgbClr>
                </a:solidFill>
              </a:rPr>
              <a:t>&gt;_</a:t>
            </a:r>
          </a:p>
        </p:txBody>
      </p:sp>
      <p:sp>
        <p:nvSpPr>
          <p:cNvPr id="56" name="TextBox 55"/>
          <p:cNvSpPr txBox="1"/>
          <p:nvPr/>
        </p:nvSpPr>
        <p:spPr>
          <a:xfrm>
            <a:off x="453575" y="4785934"/>
            <a:ext cx="3351054" cy="390733"/>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7749"/>
            <a:r>
              <a:rPr lang="en-US" sz="2000" dirty="0">
                <a:gradFill>
                  <a:gsLst>
                    <a:gs pos="0">
                      <a:schemeClr val="tx1">
                        <a:lumMod val="50000"/>
                      </a:schemeClr>
                    </a:gs>
                    <a:gs pos="100000">
                      <a:schemeClr val="tx1">
                        <a:lumMod val="50000"/>
                      </a:schemeClr>
                    </a:gs>
                  </a:gsLst>
                  <a:lin ang="5400000" scaled="1"/>
                </a:gradFill>
                <a:latin typeface="Segoe UI"/>
              </a:rPr>
              <a:t>Scripting </a:t>
            </a:r>
          </a:p>
          <a:p>
            <a:pPr algn="ctr" defTabSz="1217749"/>
            <a:r>
              <a:rPr lang="en-US" sz="1568" dirty="0">
                <a:gradFill>
                  <a:gsLst>
                    <a:gs pos="0">
                      <a:schemeClr val="tx1">
                        <a:lumMod val="50000"/>
                      </a:schemeClr>
                    </a:gs>
                    <a:gs pos="100000">
                      <a:schemeClr val="tx1">
                        <a:lumMod val="50000"/>
                      </a:schemeClr>
                    </a:gs>
                  </a:gsLst>
                  <a:lin ang="5400000" scaled="1"/>
                </a:gradFill>
                <a:latin typeface="Segoe UI"/>
              </a:rPr>
              <a:t>(Windows, Linux and Mac) </a:t>
            </a:r>
          </a:p>
        </p:txBody>
      </p:sp>
      <p:sp>
        <p:nvSpPr>
          <p:cNvPr id="53" name="Freeform 87"/>
          <p:cNvSpPr>
            <a:spLocks noEditPoints="1"/>
          </p:cNvSpPr>
          <p:nvPr/>
        </p:nvSpPr>
        <p:spPr bwMode="black">
          <a:xfrm>
            <a:off x="1813951" y="5588331"/>
            <a:ext cx="640269" cy="52094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tx2"/>
          </a:solidFill>
          <a:ln>
            <a:noFill/>
          </a:ln>
          <a:extLst/>
        </p:spPr>
        <p:txBody>
          <a:bodyPr vert="horz" wrap="square" lIns="91341" tIns="45670" rIns="91341" bIns="45670" numCol="1" anchor="t" anchorCtr="0" compatLnSpc="1">
            <a:prstTxWarp prst="textNoShape">
              <a:avLst/>
            </a:prstTxWarp>
          </a:bodyPr>
          <a:lstStyle/>
          <a:p>
            <a:pPr defTabSz="1217749"/>
            <a:endParaRPr lang="en-US" sz="1764" dirty="0">
              <a:solidFill>
                <a:srgbClr val="292929"/>
              </a:solidFill>
            </a:endParaRPr>
          </a:p>
        </p:txBody>
      </p:sp>
      <p:sp>
        <p:nvSpPr>
          <p:cNvPr id="54" name="TextBox 53"/>
          <p:cNvSpPr txBox="1"/>
          <p:nvPr/>
        </p:nvSpPr>
        <p:spPr>
          <a:xfrm>
            <a:off x="458558" y="6162360"/>
            <a:ext cx="3351054" cy="390733"/>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7749"/>
            <a:r>
              <a:rPr lang="en-US" sz="2000" dirty="0">
                <a:gradFill>
                  <a:gsLst>
                    <a:gs pos="0">
                      <a:schemeClr val="tx1">
                        <a:lumMod val="50000"/>
                      </a:schemeClr>
                    </a:gs>
                    <a:gs pos="100000">
                      <a:schemeClr val="tx1">
                        <a:lumMod val="50000"/>
                      </a:schemeClr>
                    </a:gs>
                  </a:gsLst>
                  <a:lin ang="5400000" scaled="1"/>
                </a:gradFill>
                <a:latin typeface="Segoe UI"/>
              </a:rPr>
              <a:t>REST API</a:t>
            </a:r>
          </a:p>
        </p:txBody>
      </p:sp>
      <p:grpSp>
        <p:nvGrpSpPr>
          <p:cNvPr id="13" name="Group 12"/>
          <p:cNvGrpSpPr/>
          <p:nvPr/>
        </p:nvGrpSpPr>
        <p:grpSpPr>
          <a:xfrm>
            <a:off x="4414563" y="1270822"/>
            <a:ext cx="4681828" cy="342900"/>
            <a:chOff x="5756275" y="1837223"/>
            <a:chExt cx="4681828" cy="342900"/>
          </a:xfrm>
        </p:grpSpPr>
        <p:sp>
          <p:nvSpPr>
            <p:cNvPr id="6" name="TextBox 5"/>
            <p:cNvSpPr txBox="1"/>
            <p:nvPr/>
          </p:nvSpPr>
          <p:spPr>
            <a:xfrm>
              <a:off x="6146800" y="1847724"/>
              <a:ext cx="4291303"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Windows Server 2012 </a:t>
              </a:r>
              <a:r>
                <a:rPr lang="en-US" sz="2400" spc="-70" dirty="0" err="1" smtClean="0">
                  <a:gradFill>
                    <a:gsLst>
                      <a:gs pos="2917">
                        <a:schemeClr val="tx1"/>
                      </a:gs>
                      <a:gs pos="30000">
                        <a:schemeClr val="tx1"/>
                      </a:gs>
                    </a:gsLst>
                    <a:lin ang="5400000" scaled="0"/>
                  </a:gradFill>
                </a:rPr>
                <a:t>DataCenter</a:t>
              </a:r>
              <a:endParaRPr lang="en-US" sz="2400" spc="-70" dirty="0"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275" y="1837223"/>
              <a:ext cx="390525" cy="342900"/>
            </a:xfrm>
            <a:prstGeom prst="rect">
              <a:avLst/>
            </a:prstGeom>
          </p:spPr>
        </p:pic>
      </p:grpSp>
      <p:grpSp>
        <p:nvGrpSpPr>
          <p:cNvPr id="12" name="Group 11"/>
          <p:cNvGrpSpPr/>
          <p:nvPr/>
        </p:nvGrpSpPr>
        <p:grpSpPr>
          <a:xfrm>
            <a:off x="6671958" y="1904560"/>
            <a:ext cx="4630532" cy="342900"/>
            <a:chOff x="5257887" y="3658566"/>
            <a:chExt cx="4630532" cy="342900"/>
          </a:xfrm>
        </p:grpSpPr>
        <p:sp>
          <p:nvSpPr>
            <p:cNvPr id="19" name="TextBox 18"/>
            <p:cNvSpPr txBox="1"/>
            <p:nvPr/>
          </p:nvSpPr>
          <p:spPr>
            <a:xfrm>
              <a:off x="5648412" y="3669067"/>
              <a:ext cx="4240007"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Windows Server 2012 R2 Preview</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87" y="3658566"/>
              <a:ext cx="390525" cy="342900"/>
            </a:xfrm>
            <a:prstGeom prst="rect">
              <a:avLst/>
            </a:prstGeom>
          </p:spPr>
        </p:pic>
      </p:grpSp>
      <p:grpSp>
        <p:nvGrpSpPr>
          <p:cNvPr id="11" name="Group 10"/>
          <p:cNvGrpSpPr/>
          <p:nvPr/>
        </p:nvGrpSpPr>
        <p:grpSpPr>
          <a:xfrm>
            <a:off x="5172767" y="2551265"/>
            <a:ext cx="4127061" cy="333375"/>
            <a:chOff x="5664944" y="5009491"/>
            <a:chExt cx="4127061" cy="333375"/>
          </a:xfrm>
        </p:grpSpPr>
        <p:sp>
          <p:nvSpPr>
            <p:cNvPr id="21" name="TextBox 20"/>
            <p:cNvSpPr txBox="1"/>
            <p:nvPr/>
          </p:nvSpPr>
          <p:spPr>
            <a:xfrm>
              <a:off x="6055469" y="5010467"/>
              <a:ext cx="3736536"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Windows Server 2008 R2 SP1</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44" y="5009491"/>
              <a:ext cx="390525" cy="333375"/>
            </a:xfrm>
            <a:prstGeom prst="rect">
              <a:avLst/>
            </a:prstGeom>
          </p:spPr>
        </p:pic>
      </p:grpSp>
      <p:grpSp>
        <p:nvGrpSpPr>
          <p:cNvPr id="10" name="Group 9"/>
          <p:cNvGrpSpPr/>
          <p:nvPr/>
        </p:nvGrpSpPr>
        <p:grpSpPr>
          <a:xfrm>
            <a:off x="5722054" y="3404908"/>
            <a:ext cx="3900598" cy="332399"/>
            <a:chOff x="5860206" y="5682604"/>
            <a:chExt cx="3900598" cy="332399"/>
          </a:xfrm>
        </p:grpSpPr>
        <p:sp>
          <p:nvSpPr>
            <p:cNvPr id="23" name="TextBox 22"/>
            <p:cNvSpPr txBox="1"/>
            <p:nvPr/>
          </p:nvSpPr>
          <p:spPr>
            <a:xfrm>
              <a:off x="6227080" y="5682604"/>
              <a:ext cx="3533724"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SharePoint Server 2013 Trial</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206" y="5682604"/>
              <a:ext cx="371475" cy="323850"/>
            </a:xfrm>
            <a:prstGeom prst="rect">
              <a:avLst/>
            </a:prstGeom>
          </p:spPr>
        </p:pic>
      </p:grpSp>
      <p:grpSp>
        <p:nvGrpSpPr>
          <p:cNvPr id="26" name="Group 25"/>
          <p:cNvGrpSpPr/>
          <p:nvPr/>
        </p:nvGrpSpPr>
        <p:grpSpPr>
          <a:xfrm>
            <a:off x="4637186" y="3927097"/>
            <a:ext cx="2802362" cy="361950"/>
            <a:chOff x="3956050" y="4080730"/>
            <a:chExt cx="2802362" cy="361950"/>
          </a:xfrm>
        </p:grpSpPr>
        <p:sp>
          <p:nvSpPr>
            <p:cNvPr id="24" name="TextBox 23"/>
            <p:cNvSpPr txBox="1"/>
            <p:nvPr/>
          </p:nvSpPr>
          <p:spPr>
            <a:xfrm>
              <a:off x="4318000" y="4097576"/>
              <a:ext cx="2440412" cy="332399"/>
            </a:xfrm>
            <a:prstGeom prst="rect">
              <a:avLst/>
            </a:prstGeom>
            <a:noFill/>
          </p:spPr>
          <p:txBody>
            <a:bodyPr wrap="none" lIns="0" tIns="0" rIns="0" bIns="0" rtlCol="0">
              <a:spAutoFit/>
            </a:bodyPr>
            <a:lstStyle/>
            <a:p>
              <a:pPr>
                <a:lnSpc>
                  <a:spcPct val="90000"/>
                </a:lnSpc>
              </a:pPr>
              <a:r>
                <a:rPr lang="en-US" sz="2400" spc="-70" dirty="0" err="1" smtClean="0">
                  <a:gradFill>
                    <a:gsLst>
                      <a:gs pos="2917">
                        <a:schemeClr val="tx1"/>
                      </a:gs>
                      <a:gs pos="30000">
                        <a:schemeClr val="tx1"/>
                      </a:gs>
                    </a:gsLst>
                    <a:lin ang="5400000" scaled="0"/>
                  </a:gradFill>
                </a:rPr>
                <a:t>OpenLogic</a:t>
              </a:r>
              <a:r>
                <a:rPr lang="en-US" sz="2400" spc="-70" dirty="0" smtClean="0">
                  <a:gradFill>
                    <a:gsLst>
                      <a:gs pos="2917">
                        <a:schemeClr val="tx1"/>
                      </a:gs>
                      <a:gs pos="30000">
                        <a:schemeClr val="tx1"/>
                      </a:gs>
                    </a:gsLst>
                    <a:lin ang="5400000" scaled="0"/>
                  </a:gradFill>
                </a:rPr>
                <a:t> </a:t>
              </a:r>
              <a:r>
                <a:rPr lang="en-US" sz="2400" spc="-70" dirty="0" err="1" smtClean="0">
                  <a:gradFill>
                    <a:gsLst>
                      <a:gs pos="2917">
                        <a:schemeClr val="tx1"/>
                      </a:gs>
                      <a:gs pos="30000">
                        <a:schemeClr val="tx1"/>
                      </a:gs>
                    </a:gsLst>
                    <a:lin ang="5400000" scaled="0"/>
                  </a:gradFill>
                </a:rPr>
                <a:t>CentOS</a:t>
              </a:r>
              <a:endParaRPr lang="en-US" sz="2400" spc="-70" dirty="0" smtClean="0">
                <a:gradFill>
                  <a:gsLst>
                    <a:gs pos="2917">
                      <a:schemeClr val="tx1"/>
                    </a:gs>
                    <a:gs pos="30000">
                      <a:schemeClr val="tx1"/>
                    </a:gs>
                  </a:gsLst>
                  <a:lin ang="5400000" scaled="0"/>
                </a:gradFill>
              </a:endParaRP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050" y="4080730"/>
              <a:ext cx="361950" cy="361950"/>
            </a:xfrm>
            <a:prstGeom prst="rect">
              <a:avLst/>
            </a:prstGeom>
          </p:spPr>
        </p:pic>
      </p:grpSp>
      <p:grpSp>
        <p:nvGrpSpPr>
          <p:cNvPr id="28" name="Group 27"/>
          <p:cNvGrpSpPr/>
          <p:nvPr/>
        </p:nvGrpSpPr>
        <p:grpSpPr>
          <a:xfrm>
            <a:off x="4414563" y="5416833"/>
            <a:ext cx="3456188" cy="342996"/>
            <a:chOff x="3975100" y="5181557"/>
            <a:chExt cx="3456188" cy="342996"/>
          </a:xfrm>
        </p:grpSpPr>
        <p:sp>
          <p:nvSpPr>
            <p:cNvPr id="18" name="TextBox 17"/>
            <p:cNvSpPr txBox="1"/>
            <p:nvPr/>
          </p:nvSpPr>
          <p:spPr>
            <a:xfrm>
              <a:off x="4318000" y="5192154"/>
              <a:ext cx="3113288"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Ubuntu Server 12.04 LTS</a:t>
              </a: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5100" y="5181557"/>
              <a:ext cx="342900" cy="323850"/>
            </a:xfrm>
            <a:prstGeom prst="rect">
              <a:avLst/>
            </a:prstGeom>
          </p:spPr>
        </p:pic>
      </p:grpSp>
      <p:grpSp>
        <p:nvGrpSpPr>
          <p:cNvPr id="31" name="Group 30"/>
          <p:cNvGrpSpPr/>
          <p:nvPr/>
        </p:nvGrpSpPr>
        <p:grpSpPr>
          <a:xfrm>
            <a:off x="5545842" y="4800501"/>
            <a:ext cx="2279556" cy="336098"/>
            <a:chOff x="5235575" y="4551368"/>
            <a:chExt cx="2279556" cy="336098"/>
          </a:xfrm>
        </p:grpSpPr>
        <p:sp>
          <p:nvSpPr>
            <p:cNvPr id="16" name="TextBox 15"/>
            <p:cNvSpPr txBox="1"/>
            <p:nvPr/>
          </p:nvSpPr>
          <p:spPr>
            <a:xfrm>
              <a:off x="5588000" y="4555067"/>
              <a:ext cx="1927131" cy="332399"/>
            </a:xfrm>
            <a:prstGeom prst="rect">
              <a:avLst/>
            </a:prstGeom>
            <a:noFill/>
          </p:spPr>
          <p:txBody>
            <a:bodyPr wrap="none" lIns="0" tIns="0" rIns="0" bIns="0" rtlCol="0">
              <a:spAutoFit/>
            </a:bodyPr>
            <a:lstStyle/>
            <a:p>
              <a:pPr>
                <a:lnSpc>
                  <a:spcPct val="90000"/>
                </a:lnSpc>
              </a:pPr>
              <a:r>
                <a:rPr lang="en-US" sz="2400" spc="-70" dirty="0" err="1" smtClean="0">
                  <a:gradFill>
                    <a:gsLst>
                      <a:gs pos="2917">
                        <a:schemeClr val="tx1"/>
                      </a:gs>
                      <a:gs pos="30000">
                        <a:schemeClr val="tx1"/>
                      </a:gs>
                    </a:gsLst>
                    <a:lin ang="5400000" scaled="0"/>
                  </a:gradFill>
                </a:rPr>
                <a:t>openSUSE</a:t>
              </a:r>
              <a:r>
                <a:rPr lang="en-US" sz="2400" spc="-70" dirty="0" smtClean="0">
                  <a:gradFill>
                    <a:gsLst>
                      <a:gs pos="2917">
                        <a:schemeClr val="tx1"/>
                      </a:gs>
                      <a:gs pos="30000">
                        <a:schemeClr val="tx1"/>
                      </a:gs>
                    </a:gsLst>
                    <a:lin ang="5400000" scaled="0"/>
                  </a:gradFill>
                </a:rPr>
                <a:t> 12.3</a:t>
              </a: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5575" y="4551368"/>
              <a:ext cx="352425" cy="333375"/>
            </a:xfrm>
            <a:prstGeom prst="rect">
              <a:avLst/>
            </a:prstGeom>
          </p:spPr>
        </p:pic>
      </p:grpSp>
      <p:grpSp>
        <p:nvGrpSpPr>
          <p:cNvPr id="33" name="Group 32"/>
          <p:cNvGrpSpPr/>
          <p:nvPr/>
        </p:nvGrpSpPr>
        <p:grpSpPr>
          <a:xfrm>
            <a:off x="5510300" y="6094454"/>
            <a:ext cx="4891931" cy="347222"/>
            <a:chOff x="5510300" y="6094454"/>
            <a:chExt cx="4891931" cy="347222"/>
          </a:xfrm>
        </p:grpSpPr>
        <p:sp>
          <p:nvSpPr>
            <p:cNvPr id="30" name="TextBox 29"/>
            <p:cNvSpPr txBox="1"/>
            <p:nvPr/>
          </p:nvSpPr>
          <p:spPr>
            <a:xfrm>
              <a:off x="5843675" y="6109277"/>
              <a:ext cx="4558556"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Visual Studio Ultimate 2013 Preview</a:t>
              </a:r>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10300" y="6094454"/>
              <a:ext cx="333375" cy="323850"/>
            </a:xfrm>
            <a:prstGeom prst="rect">
              <a:avLst/>
            </a:prstGeom>
          </p:spPr>
        </p:pic>
      </p:grpSp>
      <p:grpSp>
        <p:nvGrpSpPr>
          <p:cNvPr id="35" name="Group 34"/>
          <p:cNvGrpSpPr/>
          <p:nvPr/>
        </p:nvGrpSpPr>
        <p:grpSpPr>
          <a:xfrm>
            <a:off x="9192683" y="3043671"/>
            <a:ext cx="2752079" cy="332399"/>
            <a:chOff x="9192683" y="3043671"/>
            <a:chExt cx="2752079" cy="332399"/>
          </a:xfrm>
        </p:grpSpPr>
        <p:sp>
          <p:nvSpPr>
            <p:cNvPr id="22" name="TextBox 21"/>
            <p:cNvSpPr txBox="1"/>
            <p:nvPr/>
          </p:nvSpPr>
          <p:spPr>
            <a:xfrm>
              <a:off x="9516533" y="3043671"/>
              <a:ext cx="2428229"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BizTalk Server 2013</a:t>
              </a:r>
            </a:p>
          </p:txBody>
        </p:sp>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92683" y="3071554"/>
              <a:ext cx="323850" cy="247650"/>
            </a:xfrm>
            <a:prstGeom prst="rect">
              <a:avLst/>
            </a:prstGeom>
          </p:spPr>
        </p:pic>
      </p:grpSp>
      <p:grpSp>
        <p:nvGrpSpPr>
          <p:cNvPr id="37" name="Group 36"/>
          <p:cNvGrpSpPr/>
          <p:nvPr/>
        </p:nvGrpSpPr>
        <p:grpSpPr>
          <a:xfrm>
            <a:off x="7534896" y="4317076"/>
            <a:ext cx="4409866" cy="332399"/>
            <a:chOff x="7253817" y="4097576"/>
            <a:chExt cx="4409866" cy="332399"/>
          </a:xfrm>
        </p:grpSpPr>
        <p:sp>
          <p:nvSpPr>
            <p:cNvPr id="17" name="TextBox 16"/>
            <p:cNvSpPr txBox="1"/>
            <p:nvPr/>
          </p:nvSpPr>
          <p:spPr>
            <a:xfrm>
              <a:off x="7653867" y="4097576"/>
              <a:ext cx="4009816"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SUSE Linux Enterprise Server 11</a:t>
              </a:r>
            </a:p>
          </p:txBody>
        </p:sp>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3817" y="4123164"/>
              <a:ext cx="400050" cy="247650"/>
            </a:xfrm>
            <a:prstGeom prst="rect">
              <a:avLst/>
            </a:prstGeom>
          </p:spPr>
        </p:pic>
      </p:grpSp>
      <p:grpSp>
        <p:nvGrpSpPr>
          <p:cNvPr id="39" name="Group 38"/>
          <p:cNvGrpSpPr/>
          <p:nvPr/>
        </p:nvGrpSpPr>
        <p:grpSpPr>
          <a:xfrm>
            <a:off x="8737360" y="5202474"/>
            <a:ext cx="3207402" cy="332399"/>
            <a:chOff x="8224444" y="5332172"/>
            <a:chExt cx="3207402" cy="332399"/>
          </a:xfrm>
        </p:grpSpPr>
        <p:sp>
          <p:nvSpPr>
            <p:cNvPr id="15" name="TextBox 14"/>
            <p:cNvSpPr txBox="1"/>
            <p:nvPr/>
          </p:nvSpPr>
          <p:spPr>
            <a:xfrm>
              <a:off x="8567344" y="5332172"/>
              <a:ext cx="2864502" cy="332399"/>
            </a:xfrm>
            <a:prstGeom prst="rect">
              <a:avLst/>
            </a:prstGeom>
            <a:noFill/>
          </p:spPr>
          <p:txBody>
            <a:bodyPr wrap="none" lIns="0" tIns="0" rIns="0" bIns="0" rtlCol="0">
              <a:spAutoFit/>
            </a:bodyPr>
            <a:lstStyle/>
            <a:p>
              <a:pPr>
                <a:lnSpc>
                  <a:spcPct val="90000"/>
                </a:lnSpc>
              </a:pPr>
              <a:r>
                <a:rPr lang="en-US" sz="2400" spc="-70" dirty="0" smtClean="0">
                  <a:gradFill>
                    <a:gsLst>
                      <a:gs pos="2917">
                        <a:schemeClr val="tx1"/>
                      </a:gs>
                      <a:gs pos="30000">
                        <a:schemeClr val="tx1"/>
                      </a:gs>
                    </a:gsLst>
                    <a:lin ang="5400000" scaled="0"/>
                  </a:gradFill>
                </a:rPr>
                <a:t>SQL Server 2008, 2012</a:t>
              </a:r>
            </a:p>
          </p:txBody>
        </p:sp>
        <p:pic>
          <p:nvPicPr>
            <p:cNvPr id="38" name="Pictur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4444" y="5358942"/>
              <a:ext cx="342900" cy="219075"/>
            </a:xfrm>
            <a:prstGeom prst="rect">
              <a:avLst/>
            </a:prstGeom>
          </p:spPr>
        </p:pic>
      </p:grpSp>
    </p:spTree>
    <p:extLst>
      <p:ext uri="{BB962C8B-B14F-4D97-AF65-F5344CB8AC3E}">
        <p14:creationId xmlns:p14="http://schemas.microsoft.com/office/powerpoint/2010/main" val="1459794639"/>
      </p:ext>
    </p:extLst>
  </p:cSld>
  <p:clrMapOvr>
    <a:masterClrMapping/>
  </p:clrMapOvr>
  <mc:AlternateContent xmlns:mc="http://schemas.openxmlformats.org/markup-compatibility/2006" xmlns:p14="http://schemas.microsoft.com/office/powerpoint/2010/main">
    <mc:Choice Requires="p14">
      <p:transition spd="med" p14:dur="700" advTm="106179">
        <p:fade/>
      </p:transition>
    </mc:Choice>
    <mc:Fallback xmlns="">
      <p:transition spd="med" advTm="106179">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5182" y="1994949"/>
            <a:ext cx="12194008" cy="3648781"/>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017" tIns="143336" rIns="0" bIns="143336" numCol="1" spcCol="0" rtlCol="0" fromWordArt="0" anchor="ctr" anchorCtr="0" forceAA="0" compatLnSpc="1">
            <a:prstTxWarp prst="textNoShape">
              <a:avLst/>
            </a:prstTxWarp>
            <a:noAutofit/>
          </a:bodyPr>
          <a:lstStyle/>
          <a:p>
            <a:pPr marL="0" lvl="1" defTabSz="895565" fontAlgn="base">
              <a:lnSpc>
                <a:spcPct val="90000"/>
              </a:lnSpc>
              <a:spcBef>
                <a:spcPct val="0"/>
              </a:spcBef>
              <a:spcAft>
                <a:spcPct val="0"/>
              </a:spcAft>
            </a:pPr>
            <a:endParaRPr lang="en-US" sz="2352" spc="-49" dirty="0">
              <a:gradFill>
                <a:gsLst>
                  <a:gs pos="1250">
                    <a:schemeClr val="tx1">
                      <a:lumMod val="50000"/>
                    </a:schemeClr>
                  </a:gs>
                  <a:gs pos="100000">
                    <a:schemeClr val="tx1">
                      <a:lumMod val="50000"/>
                    </a:schemeClr>
                  </a:gs>
                </a:gsLst>
                <a:lin ang="5400000" scaled="0"/>
              </a:gradFill>
            </a:endParaRPr>
          </a:p>
        </p:txBody>
      </p:sp>
      <p:sp>
        <p:nvSpPr>
          <p:cNvPr id="2" name="Title 1"/>
          <p:cNvSpPr>
            <a:spLocks noGrp="1"/>
          </p:cNvSpPr>
          <p:nvPr>
            <p:ph type="title"/>
          </p:nvPr>
        </p:nvSpPr>
        <p:spPr>
          <a:xfrm>
            <a:off x="269168" y="287650"/>
            <a:ext cx="11149014" cy="1222964"/>
          </a:xfrm>
        </p:spPr>
        <p:txBody>
          <a:bodyPr/>
          <a:lstStyle/>
          <a:p>
            <a:r>
              <a:rPr lang="en-US" b="1" dirty="0" smtClean="0"/>
              <a:t>How it Works – Option #1</a:t>
            </a:r>
            <a:r>
              <a:rPr lang="en-US" dirty="0" smtClean="0"/>
              <a:t/>
            </a:r>
            <a:br>
              <a:rPr lang="en-US" dirty="0" smtClean="0"/>
            </a:br>
            <a:r>
              <a:rPr lang="en-US" sz="3430" dirty="0">
                <a:gradFill>
                  <a:gsLst>
                    <a:gs pos="1250">
                      <a:schemeClr val="bg1">
                        <a:lumMod val="25000"/>
                      </a:schemeClr>
                    </a:gs>
                    <a:gs pos="100000">
                      <a:schemeClr val="bg1">
                        <a:lumMod val="25000"/>
                      </a:schemeClr>
                    </a:gs>
                  </a:gsLst>
                  <a:lin ang="5400000" scaled="0"/>
                </a:gradFill>
                <a:latin typeface="+mn-lt"/>
              </a:rPr>
              <a:t>Select from Image Gallery</a:t>
            </a:r>
          </a:p>
        </p:txBody>
      </p:sp>
      <p:sp>
        <p:nvSpPr>
          <p:cNvPr id="26" name="TextBox 25"/>
          <p:cNvSpPr txBox="1"/>
          <p:nvPr/>
        </p:nvSpPr>
        <p:spPr>
          <a:xfrm>
            <a:off x="3205688" y="4524351"/>
            <a:ext cx="2840927" cy="488668"/>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Create new VM </a:t>
            </a:r>
            <a:br>
              <a:rPr lang="en-US" sz="1764" dirty="0">
                <a:gradFill>
                  <a:gsLst>
                    <a:gs pos="0">
                      <a:schemeClr val="tx1">
                        <a:lumMod val="50000"/>
                      </a:schemeClr>
                    </a:gs>
                    <a:gs pos="100000">
                      <a:schemeClr val="tx1">
                        <a:lumMod val="50000"/>
                      </a:schemeClr>
                    </a:gs>
                  </a:gsLst>
                  <a:lin ang="5400000" scaled="1"/>
                </a:gradFill>
              </a:rPr>
            </a:br>
            <a:r>
              <a:rPr lang="en-US" sz="1764" dirty="0">
                <a:gradFill>
                  <a:gsLst>
                    <a:gs pos="0">
                      <a:schemeClr val="tx1">
                        <a:lumMod val="50000"/>
                      </a:schemeClr>
                    </a:gs>
                    <a:gs pos="100000">
                      <a:schemeClr val="tx1">
                        <a:lumMod val="50000"/>
                      </a:schemeClr>
                    </a:gs>
                  </a:gsLst>
                  <a:lin ang="5400000" scaled="1"/>
                </a:gradFill>
              </a:rPr>
              <a:t>from image gallery</a:t>
            </a:r>
          </a:p>
        </p:txBody>
      </p:sp>
      <p:sp>
        <p:nvSpPr>
          <p:cNvPr id="27" name="Up Arrow 26"/>
          <p:cNvSpPr/>
          <p:nvPr/>
        </p:nvSpPr>
        <p:spPr bwMode="auto">
          <a:xfrm rot="5400000">
            <a:off x="2638753"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28" name="Up Arrow 27"/>
          <p:cNvSpPr/>
          <p:nvPr/>
        </p:nvSpPr>
        <p:spPr bwMode="auto">
          <a:xfrm rot="5400000">
            <a:off x="5575274"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29" name="Freeform 79"/>
          <p:cNvSpPr>
            <a:spLocks noEditPoints="1"/>
          </p:cNvSpPr>
          <p:nvPr/>
        </p:nvSpPr>
        <p:spPr bwMode="black">
          <a:xfrm>
            <a:off x="7033538" y="3016858"/>
            <a:ext cx="831087" cy="112336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48" tIns="41124" rIns="82248" bIns="41124" numCol="1" anchor="t" anchorCtr="0" compatLnSpc="1">
            <a:prstTxWarp prst="textNoShape">
              <a:avLst/>
            </a:prstTxWarp>
          </a:bodyPr>
          <a:lstStyle/>
          <a:p>
            <a:endParaRPr lang="en-US" sz="1568" dirty="0"/>
          </a:p>
        </p:txBody>
      </p:sp>
      <p:sp>
        <p:nvSpPr>
          <p:cNvPr id="30" name="Up Arrow 29"/>
          <p:cNvSpPr/>
          <p:nvPr/>
        </p:nvSpPr>
        <p:spPr bwMode="auto">
          <a:xfrm rot="5400000">
            <a:off x="8511796"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31" name="TextBox 30"/>
          <p:cNvSpPr txBox="1"/>
          <p:nvPr/>
        </p:nvSpPr>
        <p:spPr>
          <a:xfrm>
            <a:off x="9078730" y="4515299"/>
            <a:ext cx="2840927" cy="733004"/>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Virtual Machine booted. Changes direct-write</a:t>
            </a:r>
            <a:br>
              <a:rPr lang="en-US" sz="1764" dirty="0">
                <a:gradFill>
                  <a:gsLst>
                    <a:gs pos="0">
                      <a:schemeClr val="tx1">
                        <a:lumMod val="50000"/>
                      </a:schemeClr>
                    </a:gs>
                    <a:gs pos="100000">
                      <a:schemeClr val="tx1">
                        <a:lumMod val="50000"/>
                      </a:schemeClr>
                    </a:gs>
                  </a:gsLst>
                  <a:lin ang="5400000" scaled="1"/>
                </a:gradFill>
              </a:rPr>
            </a:br>
            <a:r>
              <a:rPr lang="en-US" sz="1764" dirty="0">
                <a:gradFill>
                  <a:gsLst>
                    <a:gs pos="0">
                      <a:schemeClr val="tx1">
                        <a:lumMod val="50000"/>
                      </a:schemeClr>
                    </a:gs>
                    <a:gs pos="100000">
                      <a:schemeClr val="tx1">
                        <a:lumMod val="50000"/>
                      </a:schemeClr>
                    </a:gs>
                  </a:gsLst>
                  <a:lin ang="5400000" scaled="1"/>
                </a:gradFill>
              </a:rPr>
              <a:t>to blob storage</a:t>
            </a:r>
          </a:p>
        </p:txBody>
      </p:sp>
      <p:grpSp>
        <p:nvGrpSpPr>
          <p:cNvPr id="32" name="Group 31"/>
          <p:cNvGrpSpPr>
            <a:grpSpLocks noChangeAspect="1"/>
          </p:cNvGrpSpPr>
          <p:nvPr/>
        </p:nvGrpSpPr>
        <p:grpSpPr bwMode="black">
          <a:xfrm>
            <a:off x="568175" y="3039490"/>
            <a:ext cx="1895407" cy="1141248"/>
            <a:chOff x="8843608" y="828600"/>
            <a:chExt cx="925448" cy="557448"/>
          </a:xfrm>
          <a:solidFill>
            <a:schemeClr val="tx2"/>
          </a:solidFill>
        </p:grpSpPr>
        <p:sp>
          <p:nvSpPr>
            <p:cNvPr id="33" name="Rectangle 32"/>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7211" tIns="33606" rIns="67211" bIns="33606" numCol="1" rtlCol="0" anchor="ctr" anchorCtr="0" compatLnSpc="1">
              <a:prstTxWarp prst="textNoShape">
                <a:avLst/>
              </a:prstTxWarp>
            </a:bodyPr>
            <a:lstStyle/>
            <a:p>
              <a:pPr algn="ctr" defTabSz="822221" fontAlgn="base">
                <a:spcBef>
                  <a:spcPct val="0"/>
                </a:spcBef>
                <a:spcAft>
                  <a:spcPct val="0"/>
                </a:spcAft>
              </a:pPr>
              <a:endParaRPr lang="en-US" sz="1176" dirty="0">
                <a:solidFill>
                  <a:schemeClr val="tx1"/>
                </a:solidFill>
              </a:endParaRPr>
            </a:p>
          </p:txBody>
        </p:sp>
        <p:grpSp>
          <p:nvGrpSpPr>
            <p:cNvPr id="34" name="Group 33"/>
            <p:cNvGrpSpPr/>
            <p:nvPr/>
          </p:nvGrpSpPr>
          <p:grpSpPr bwMode="black">
            <a:xfrm>
              <a:off x="8843608" y="828600"/>
              <a:ext cx="925448" cy="557448"/>
              <a:chOff x="863600" y="2393157"/>
              <a:chExt cx="876300" cy="527844"/>
            </a:xfrm>
            <a:grpFill/>
          </p:grpSpPr>
          <p:sp>
            <p:nvSpPr>
              <p:cNvPr id="35" name="Freeform 34"/>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sp>
            <p:nvSpPr>
              <p:cNvPr id="36"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grpSp>
      </p:gr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61" y="3238625"/>
            <a:ext cx="1607384" cy="694273"/>
          </a:xfrm>
          <a:prstGeom prst="roundRect">
            <a:avLst>
              <a:gd name="adj" fmla="val 11234"/>
            </a:avLst>
          </a:prstGeom>
          <a:solidFill>
            <a:schemeClr val="tx2"/>
          </a:solidFill>
          <a:ln w="63500">
            <a:solidFill>
              <a:schemeClr val="tx2"/>
            </a:solidFill>
          </a:ln>
          <a:effectLst/>
        </p:spPr>
      </p:pic>
      <p:sp>
        <p:nvSpPr>
          <p:cNvPr id="38" name="Freeform 79"/>
          <p:cNvSpPr>
            <a:spLocks noEditPoints="1"/>
          </p:cNvSpPr>
          <p:nvPr/>
        </p:nvSpPr>
        <p:spPr bwMode="black">
          <a:xfrm rot="16200000">
            <a:off x="4183752" y="3032899"/>
            <a:ext cx="884799" cy="1098101"/>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ln>
          <a:extLst/>
        </p:spPr>
        <p:txBody>
          <a:bodyPr vert="horz" wrap="square" lIns="82248" tIns="41124" rIns="82248" bIns="41124" numCol="1" anchor="t" anchorCtr="0" compatLnSpc="1">
            <a:prstTxWarp prst="textNoShape">
              <a:avLst/>
            </a:prstTxWarp>
          </a:bodyPr>
          <a:lstStyle/>
          <a:p>
            <a:endParaRPr lang="en-US" sz="1568"/>
          </a:p>
        </p:txBody>
      </p:sp>
      <p:sp>
        <p:nvSpPr>
          <p:cNvPr id="39" name="TextBox 38"/>
          <p:cNvSpPr txBox="1"/>
          <p:nvPr/>
        </p:nvSpPr>
        <p:spPr>
          <a:xfrm>
            <a:off x="269167" y="4524346"/>
            <a:ext cx="2840927" cy="841598"/>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Log in to</a:t>
            </a:r>
          </a:p>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Windows Azure</a:t>
            </a:r>
          </a:p>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Management Portal</a:t>
            </a:r>
          </a:p>
        </p:txBody>
      </p:sp>
      <p:sp>
        <p:nvSpPr>
          <p:cNvPr id="40" name="TextBox 39"/>
          <p:cNvSpPr txBox="1"/>
          <p:nvPr/>
        </p:nvSpPr>
        <p:spPr>
          <a:xfrm>
            <a:off x="6252267" y="4524349"/>
            <a:ext cx="2620818" cy="542965"/>
          </a:xfrm>
          <a:prstGeom prst="rect">
            <a:avLst/>
          </a:prstGeom>
          <a:noFill/>
        </p:spPr>
        <p:txBody>
          <a:bodyPr wrap="non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The image is copied to</a:t>
            </a:r>
          </a:p>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your blob storage account</a:t>
            </a:r>
          </a:p>
        </p:txBody>
      </p:sp>
      <p:grpSp>
        <p:nvGrpSpPr>
          <p:cNvPr id="41" name="Group 40"/>
          <p:cNvGrpSpPr/>
          <p:nvPr/>
        </p:nvGrpSpPr>
        <p:grpSpPr>
          <a:xfrm>
            <a:off x="4751718" y="3262912"/>
            <a:ext cx="324738" cy="190774"/>
            <a:chOff x="3754314" y="1990170"/>
            <a:chExt cx="432339" cy="230929"/>
          </a:xfrm>
        </p:grpSpPr>
        <p:sp>
          <p:nvSpPr>
            <p:cNvPr id="42" name="Rectangle 41"/>
            <p:cNvSpPr/>
            <p:nvPr/>
          </p:nvSpPr>
          <p:spPr bwMode="auto">
            <a:xfrm>
              <a:off x="3754314" y="1990170"/>
              <a:ext cx="432339" cy="2309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897" y="2057857"/>
              <a:ext cx="188371" cy="163242"/>
            </a:xfrm>
            <a:prstGeom prst="rect">
              <a:avLst/>
            </a:prstGeom>
          </p:spPr>
        </p:pic>
      </p:grpSp>
      <p:grpSp>
        <p:nvGrpSpPr>
          <p:cNvPr id="44" name="Group 43"/>
          <p:cNvGrpSpPr/>
          <p:nvPr/>
        </p:nvGrpSpPr>
        <p:grpSpPr>
          <a:xfrm rot="20728046">
            <a:off x="5013191" y="2575572"/>
            <a:ext cx="401213" cy="402246"/>
            <a:chOff x="4480921" y="4009689"/>
            <a:chExt cx="432339" cy="433513"/>
          </a:xfrm>
        </p:grpSpPr>
        <p:sp>
          <p:nvSpPr>
            <p:cNvPr id="46" name="Rectangle 45"/>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4" cy="298136"/>
            </a:xfrm>
            <a:prstGeom prst="rect">
              <a:avLst/>
            </a:prstGeom>
          </p:spPr>
        </p:pic>
      </p:grpSp>
      <p:grpSp>
        <p:nvGrpSpPr>
          <p:cNvPr id="53" name="Group 52"/>
          <p:cNvGrpSpPr/>
          <p:nvPr/>
        </p:nvGrpSpPr>
        <p:grpSpPr>
          <a:xfrm rot="21317832">
            <a:off x="5744142" y="2147587"/>
            <a:ext cx="534014" cy="535390"/>
            <a:chOff x="4480921" y="4009689"/>
            <a:chExt cx="432339" cy="433513"/>
          </a:xfrm>
        </p:grpSpPr>
        <p:sp>
          <p:nvSpPr>
            <p:cNvPr id="55" name="Rectangle 54"/>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5" cy="298136"/>
            </a:xfrm>
            <a:prstGeom prst="rect">
              <a:avLst/>
            </a:prstGeom>
          </p:spPr>
        </p:pic>
      </p:grpSp>
      <p:sp>
        <p:nvSpPr>
          <p:cNvPr id="60" name="Rectangle 59"/>
          <p:cNvSpPr/>
          <p:nvPr/>
        </p:nvSpPr>
        <p:spPr bwMode="auto">
          <a:xfrm>
            <a:off x="4466190" y="3346882"/>
            <a:ext cx="663302" cy="2562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Tree>
    <p:extLst>
      <p:ext uri="{BB962C8B-B14F-4D97-AF65-F5344CB8AC3E}">
        <p14:creationId xmlns:p14="http://schemas.microsoft.com/office/powerpoint/2010/main" val="2036264367"/>
      </p:ext>
    </p:extLst>
  </p:cSld>
  <p:clrMapOvr>
    <a:masterClrMapping/>
  </p:clrMapOvr>
  <p:transition advTm="39777">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5182" y="1994949"/>
            <a:ext cx="12194008" cy="3648781"/>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017" tIns="143336" rIns="0" bIns="143336" numCol="1" spcCol="0" rtlCol="0" fromWordArt="0" anchor="ctr" anchorCtr="0" forceAA="0" compatLnSpc="1">
            <a:prstTxWarp prst="textNoShape">
              <a:avLst/>
            </a:prstTxWarp>
            <a:noAutofit/>
          </a:bodyPr>
          <a:lstStyle/>
          <a:p>
            <a:pPr marL="0" lvl="1" defTabSz="895565" fontAlgn="base">
              <a:lnSpc>
                <a:spcPct val="90000"/>
              </a:lnSpc>
              <a:spcBef>
                <a:spcPct val="0"/>
              </a:spcBef>
              <a:spcAft>
                <a:spcPct val="0"/>
              </a:spcAft>
            </a:pPr>
            <a:endParaRPr lang="en-US" sz="2352" spc="-49" dirty="0">
              <a:gradFill>
                <a:gsLst>
                  <a:gs pos="1250">
                    <a:schemeClr val="tx1">
                      <a:lumMod val="50000"/>
                    </a:schemeClr>
                  </a:gs>
                  <a:gs pos="100000">
                    <a:schemeClr val="tx1">
                      <a:lumMod val="50000"/>
                    </a:schemeClr>
                  </a:gs>
                </a:gsLst>
                <a:lin ang="5400000" scaled="0"/>
              </a:gradFill>
            </a:endParaRPr>
          </a:p>
        </p:txBody>
      </p:sp>
      <p:sp>
        <p:nvSpPr>
          <p:cNvPr id="2" name="Title 1"/>
          <p:cNvSpPr>
            <a:spLocks noGrp="1"/>
          </p:cNvSpPr>
          <p:nvPr>
            <p:ph type="title"/>
          </p:nvPr>
        </p:nvSpPr>
        <p:spPr>
          <a:xfrm>
            <a:off x="269168" y="287651"/>
            <a:ext cx="11149014" cy="1222964"/>
          </a:xfrm>
        </p:spPr>
        <p:txBody>
          <a:bodyPr/>
          <a:lstStyle/>
          <a:p>
            <a:r>
              <a:rPr lang="en-US" b="1" dirty="0" smtClean="0"/>
              <a:t>How it Works – Option #2</a:t>
            </a:r>
            <a:r>
              <a:rPr lang="en-US" dirty="0" smtClean="0"/>
              <a:t/>
            </a:r>
            <a:br>
              <a:rPr lang="en-US" dirty="0" smtClean="0"/>
            </a:br>
            <a:r>
              <a:rPr lang="en-US" sz="3430" dirty="0">
                <a:gradFill>
                  <a:gsLst>
                    <a:gs pos="1250">
                      <a:schemeClr val="bg1">
                        <a:lumMod val="25000"/>
                      </a:schemeClr>
                    </a:gs>
                    <a:gs pos="100000">
                      <a:schemeClr val="bg1">
                        <a:lumMod val="25000"/>
                      </a:schemeClr>
                    </a:gs>
                  </a:gsLst>
                  <a:lin ang="5400000" scaled="0"/>
                </a:gradFill>
                <a:latin typeface="+mn-lt"/>
              </a:rPr>
              <a:t>Bring your own custom VHD</a:t>
            </a:r>
          </a:p>
        </p:txBody>
      </p:sp>
      <p:sp>
        <p:nvSpPr>
          <p:cNvPr id="26" name="TextBox 25"/>
          <p:cNvSpPr txBox="1"/>
          <p:nvPr/>
        </p:nvSpPr>
        <p:spPr>
          <a:xfrm>
            <a:off x="3205688" y="4524351"/>
            <a:ext cx="2840927" cy="488668"/>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Upload image </a:t>
            </a:r>
            <a:br>
              <a:rPr lang="en-US" sz="1764" dirty="0">
                <a:gradFill>
                  <a:gsLst>
                    <a:gs pos="0">
                      <a:schemeClr val="tx1">
                        <a:lumMod val="50000"/>
                      </a:schemeClr>
                    </a:gs>
                    <a:gs pos="100000">
                      <a:schemeClr val="tx1">
                        <a:lumMod val="50000"/>
                      </a:schemeClr>
                    </a:gs>
                  </a:gsLst>
                  <a:lin ang="5400000" scaled="1"/>
                </a:gradFill>
              </a:rPr>
            </a:br>
            <a:r>
              <a:rPr lang="en-US" sz="1764" dirty="0">
                <a:gradFill>
                  <a:gsLst>
                    <a:gs pos="0">
                      <a:schemeClr val="tx1">
                        <a:lumMod val="50000"/>
                      </a:schemeClr>
                    </a:gs>
                    <a:gs pos="100000">
                      <a:schemeClr val="tx1">
                        <a:lumMod val="50000"/>
                      </a:schemeClr>
                    </a:gs>
                  </a:gsLst>
                  <a:lin ang="5400000" scaled="1"/>
                </a:gradFill>
              </a:rPr>
              <a:t>to blob storage</a:t>
            </a:r>
          </a:p>
        </p:txBody>
      </p:sp>
      <p:sp>
        <p:nvSpPr>
          <p:cNvPr id="27" name="Up Arrow 26"/>
          <p:cNvSpPr/>
          <p:nvPr/>
        </p:nvSpPr>
        <p:spPr bwMode="auto">
          <a:xfrm rot="5400000">
            <a:off x="2638753"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28" name="Up Arrow 27"/>
          <p:cNvSpPr/>
          <p:nvPr/>
        </p:nvSpPr>
        <p:spPr bwMode="auto">
          <a:xfrm rot="5400000">
            <a:off x="5575274"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29" name="Freeform 79"/>
          <p:cNvSpPr>
            <a:spLocks noEditPoints="1"/>
          </p:cNvSpPr>
          <p:nvPr/>
        </p:nvSpPr>
        <p:spPr bwMode="black">
          <a:xfrm>
            <a:off x="4190914" y="3026262"/>
            <a:ext cx="831087" cy="112336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48" tIns="41124" rIns="82248" bIns="41124" numCol="1" anchor="t" anchorCtr="0" compatLnSpc="1">
            <a:prstTxWarp prst="textNoShape">
              <a:avLst/>
            </a:prstTxWarp>
          </a:bodyPr>
          <a:lstStyle/>
          <a:p>
            <a:endParaRPr lang="en-US" sz="1568" dirty="0"/>
          </a:p>
        </p:txBody>
      </p:sp>
      <p:sp>
        <p:nvSpPr>
          <p:cNvPr id="30" name="Up Arrow 29"/>
          <p:cNvSpPr/>
          <p:nvPr/>
        </p:nvSpPr>
        <p:spPr bwMode="auto">
          <a:xfrm rot="5400000">
            <a:off x="8511796" y="3072492"/>
            <a:ext cx="1038285" cy="1026550"/>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2" tIns="45687" rIns="91372" bIns="45687" numCol="1" rtlCol="0" anchor="ctr" anchorCtr="0" compatLnSpc="1">
            <a:prstTxWarp prst="textNoShape">
              <a:avLst/>
            </a:prstTxWarp>
          </a:bodyPr>
          <a:lstStyle/>
          <a:p>
            <a:pPr algn="ctr" defTabSz="913477" fontAlgn="base">
              <a:spcBef>
                <a:spcPct val="0"/>
              </a:spcBef>
              <a:spcAft>
                <a:spcPct val="0"/>
              </a:spcAft>
            </a:pPr>
            <a:endParaRPr lang="en-US" sz="2156" dirty="0">
              <a:solidFill>
                <a:schemeClr val="tx1"/>
              </a:solidFill>
            </a:endParaRPr>
          </a:p>
        </p:txBody>
      </p:sp>
      <p:sp>
        <p:nvSpPr>
          <p:cNvPr id="31" name="TextBox 30"/>
          <p:cNvSpPr txBox="1"/>
          <p:nvPr/>
        </p:nvSpPr>
        <p:spPr>
          <a:xfrm>
            <a:off x="9078730" y="4515299"/>
            <a:ext cx="2840927" cy="733004"/>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Virtual Machine booted. Changes direct-write to </a:t>
            </a:r>
            <a:br>
              <a:rPr lang="en-US" sz="1764" dirty="0">
                <a:gradFill>
                  <a:gsLst>
                    <a:gs pos="0">
                      <a:schemeClr val="tx1">
                        <a:lumMod val="50000"/>
                      </a:schemeClr>
                    </a:gs>
                    <a:gs pos="100000">
                      <a:schemeClr val="tx1">
                        <a:lumMod val="50000"/>
                      </a:schemeClr>
                    </a:gs>
                  </a:gsLst>
                  <a:lin ang="5400000" scaled="1"/>
                </a:gradFill>
              </a:rPr>
            </a:br>
            <a:r>
              <a:rPr lang="en-US" sz="1764" dirty="0">
                <a:gradFill>
                  <a:gsLst>
                    <a:gs pos="0">
                      <a:schemeClr val="tx1">
                        <a:lumMod val="50000"/>
                      </a:schemeClr>
                    </a:gs>
                    <a:gs pos="100000">
                      <a:schemeClr val="tx1">
                        <a:lumMod val="50000"/>
                      </a:schemeClr>
                    </a:gs>
                  </a:gsLst>
                  <a:lin ang="5400000" scaled="1"/>
                </a:gradFill>
              </a:rPr>
              <a:t>blob storage</a:t>
            </a:r>
          </a:p>
        </p:txBody>
      </p:sp>
      <p:grpSp>
        <p:nvGrpSpPr>
          <p:cNvPr id="32" name="Group 31"/>
          <p:cNvGrpSpPr>
            <a:grpSpLocks noChangeAspect="1"/>
          </p:cNvGrpSpPr>
          <p:nvPr/>
        </p:nvGrpSpPr>
        <p:grpSpPr bwMode="black">
          <a:xfrm>
            <a:off x="568175" y="3039490"/>
            <a:ext cx="1895407" cy="1141248"/>
            <a:chOff x="8843608" y="828600"/>
            <a:chExt cx="925448" cy="557448"/>
          </a:xfrm>
          <a:solidFill>
            <a:schemeClr val="tx2"/>
          </a:solidFill>
        </p:grpSpPr>
        <p:sp>
          <p:nvSpPr>
            <p:cNvPr id="33" name="Rectangle 32"/>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7211" tIns="33606" rIns="67211" bIns="33606" numCol="1" rtlCol="0" anchor="ctr" anchorCtr="0" compatLnSpc="1">
              <a:prstTxWarp prst="textNoShape">
                <a:avLst/>
              </a:prstTxWarp>
            </a:bodyPr>
            <a:lstStyle/>
            <a:p>
              <a:pPr algn="ctr" defTabSz="822221" fontAlgn="base">
                <a:spcBef>
                  <a:spcPct val="0"/>
                </a:spcBef>
                <a:spcAft>
                  <a:spcPct val="0"/>
                </a:spcAft>
              </a:pPr>
              <a:endParaRPr lang="en-US" sz="1176" dirty="0">
                <a:solidFill>
                  <a:schemeClr val="tx1"/>
                </a:solidFill>
              </a:endParaRPr>
            </a:p>
          </p:txBody>
        </p:sp>
        <p:grpSp>
          <p:nvGrpSpPr>
            <p:cNvPr id="34" name="Group 33"/>
            <p:cNvGrpSpPr/>
            <p:nvPr/>
          </p:nvGrpSpPr>
          <p:grpSpPr bwMode="black">
            <a:xfrm>
              <a:off x="8843608" y="828600"/>
              <a:ext cx="925448" cy="557448"/>
              <a:chOff x="863600" y="2393157"/>
              <a:chExt cx="876300" cy="527844"/>
            </a:xfrm>
            <a:grpFill/>
          </p:grpSpPr>
          <p:sp>
            <p:nvSpPr>
              <p:cNvPr id="35" name="Freeform 34"/>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sp>
            <p:nvSpPr>
              <p:cNvPr id="36"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grpSp>
      </p:gr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61" y="3238625"/>
            <a:ext cx="1607384" cy="694273"/>
          </a:xfrm>
          <a:prstGeom prst="roundRect">
            <a:avLst>
              <a:gd name="adj" fmla="val 11234"/>
            </a:avLst>
          </a:prstGeom>
          <a:solidFill>
            <a:schemeClr val="tx2"/>
          </a:solidFill>
          <a:ln w="63500">
            <a:solidFill>
              <a:schemeClr val="tx2"/>
            </a:solidFill>
          </a:ln>
          <a:effectLst/>
        </p:spPr>
      </p:pic>
      <p:sp>
        <p:nvSpPr>
          <p:cNvPr id="39" name="TextBox 38"/>
          <p:cNvSpPr txBox="1"/>
          <p:nvPr/>
        </p:nvSpPr>
        <p:spPr>
          <a:xfrm>
            <a:off x="269167" y="4524351"/>
            <a:ext cx="2840927" cy="488668"/>
          </a:xfrm>
          <a:prstGeom prst="rect">
            <a:avLst/>
          </a:prstGeom>
          <a:noFill/>
        </p:spPr>
        <p:txBody>
          <a:bodyPr wrap="square" lIns="0" tIns="0" rIns="0" bIns="0" rtlCol="0">
            <a:sp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Create your </a:t>
            </a:r>
            <a:br>
              <a:rPr lang="en-US" sz="1764" dirty="0">
                <a:gradFill>
                  <a:gsLst>
                    <a:gs pos="0">
                      <a:schemeClr val="tx1">
                        <a:lumMod val="50000"/>
                      </a:schemeClr>
                    </a:gs>
                    <a:gs pos="100000">
                      <a:schemeClr val="tx1">
                        <a:lumMod val="50000"/>
                      </a:schemeClr>
                    </a:gs>
                  </a:gsLst>
                  <a:lin ang="5400000" scaled="1"/>
                </a:gradFill>
              </a:rPr>
            </a:br>
            <a:r>
              <a:rPr lang="en-US" sz="1764" dirty="0">
                <a:gradFill>
                  <a:gsLst>
                    <a:gs pos="0">
                      <a:schemeClr val="tx1">
                        <a:lumMod val="50000"/>
                      </a:schemeClr>
                    </a:gs>
                    <a:gs pos="100000">
                      <a:schemeClr val="tx1">
                        <a:lumMod val="50000"/>
                      </a:schemeClr>
                    </a:gs>
                  </a:gsLst>
                  <a:lin ang="5400000" scaled="1"/>
                </a:gradFill>
              </a:rPr>
              <a:t>own VHD</a:t>
            </a:r>
          </a:p>
        </p:txBody>
      </p:sp>
      <p:sp>
        <p:nvSpPr>
          <p:cNvPr id="40" name="TextBox 39"/>
          <p:cNvSpPr txBox="1"/>
          <p:nvPr/>
        </p:nvSpPr>
        <p:spPr>
          <a:xfrm>
            <a:off x="6142210" y="4524349"/>
            <a:ext cx="2840927" cy="542965"/>
          </a:xfrm>
          <a:prstGeom prst="rect">
            <a:avLst/>
          </a:prstGeom>
          <a:noFill/>
        </p:spPr>
        <p:txBody>
          <a:bodyPr wrap="square" lIns="0" tIns="0" rIns="0" bIns="0" rtlCol="0">
            <a:noAutofit/>
          </a:bodyPr>
          <a:lstStyle/>
          <a:p>
            <a:pPr algn="ctr">
              <a:lnSpc>
                <a:spcPct val="90000"/>
              </a:lnSpc>
              <a:spcBef>
                <a:spcPct val="20000"/>
              </a:spcBef>
              <a:buSzPct val="80000"/>
            </a:pPr>
            <a:r>
              <a:rPr lang="en-US" sz="1764" dirty="0">
                <a:gradFill>
                  <a:gsLst>
                    <a:gs pos="0">
                      <a:schemeClr val="tx1">
                        <a:lumMod val="50000"/>
                      </a:schemeClr>
                    </a:gs>
                    <a:gs pos="100000">
                      <a:schemeClr val="tx1">
                        <a:lumMod val="50000"/>
                      </a:schemeClr>
                    </a:gs>
                  </a:gsLst>
                  <a:lin ang="5400000" scaled="1"/>
                </a:gradFill>
              </a:rPr>
              <a:t>Create a Virtual Machine by attaching to disk</a:t>
            </a:r>
          </a:p>
        </p:txBody>
      </p:sp>
      <p:grpSp>
        <p:nvGrpSpPr>
          <p:cNvPr id="48" name="Group 47"/>
          <p:cNvGrpSpPr/>
          <p:nvPr/>
        </p:nvGrpSpPr>
        <p:grpSpPr>
          <a:xfrm>
            <a:off x="1315889" y="3376491"/>
            <a:ext cx="358986" cy="356472"/>
            <a:chOff x="4480921" y="4009689"/>
            <a:chExt cx="432339" cy="433513"/>
          </a:xfrm>
        </p:grpSpPr>
        <p:sp>
          <p:nvSpPr>
            <p:cNvPr id="49" name="Rectangle 48"/>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208" y="4077377"/>
              <a:ext cx="309765" cy="298135"/>
            </a:xfrm>
            <a:prstGeom prst="rect">
              <a:avLst/>
            </a:prstGeom>
          </p:spPr>
        </p:pic>
      </p:grpSp>
      <p:grpSp>
        <p:nvGrpSpPr>
          <p:cNvPr id="51" name="Group 50"/>
          <p:cNvGrpSpPr/>
          <p:nvPr/>
        </p:nvGrpSpPr>
        <p:grpSpPr>
          <a:xfrm>
            <a:off x="759338" y="3366028"/>
            <a:ext cx="358986" cy="356472"/>
            <a:chOff x="444278" y="2785054"/>
            <a:chExt cx="359080" cy="356616"/>
          </a:xfrm>
        </p:grpSpPr>
        <p:sp>
          <p:nvSpPr>
            <p:cNvPr id="52" name="Rectangle 51"/>
            <p:cNvSpPr/>
            <p:nvPr/>
          </p:nvSpPr>
          <p:spPr bwMode="auto">
            <a:xfrm>
              <a:off x="444278" y="2785054"/>
              <a:ext cx="359080" cy="35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54" name="Picture 5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494849" y="2811930"/>
              <a:ext cx="257938" cy="302863"/>
            </a:xfrm>
            <a:prstGeom prst="rect">
              <a:avLst/>
            </a:prstGeom>
            <a:ln>
              <a:solidFill>
                <a:schemeClr val="tx1"/>
              </a:solidFill>
            </a:ln>
          </p:spPr>
        </p:pic>
      </p:grpSp>
      <p:grpSp>
        <p:nvGrpSpPr>
          <p:cNvPr id="57" name="Group 56"/>
          <p:cNvGrpSpPr>
            <a:grpSpLocks noChangeAspect="1"/>
          </p:cNvGrpSpPr>
          <p:nvPr/>
        </p:nvGrpSpPr>
        <p:grpSpPr bwMode="black">
          <a:xfrm>
            <a:off x="6754672" y="3112009"/>
            <a:ext cx="1616005" cy="973017"/>
            <a:chOff x="8843608" y="828600"/>
            <a:chExt cx="925448" cy="557448"/>
          </a:xfrm>
          <a:solidFill>
            <a:schemeClr val="tx2"/>
          </a:solidFill>
        </p:grpSpPr>
        <p:sp>
          <p:nvSpPr>
            <p:cNvPr id="58" name="Rectangle 57"/>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7211" tIns="33606" rIns="67211" bIns="33606" numCol="1" rtlCol="0" anchor="ctr" anchorCtr="0" compatLnSpc="1">
              <a:prstTxWarp prst="textNoShape">
                <a:avLst/>
              </a:prstTxWarp>
            </a:bodyPr>
            <a:lstStyle/>
            <a:p>
              <a:pPr algn="ctr" defTabSz="822221" fontAlgn="base">
                <a:spcBef>
                  <a:spcPct val="0"/>
                </a:spcBef>
                <a:spcAft>
                  <a:spcPct val="0"/>
                </a:spcAft>
              </a:pPr>
              <a:endParaRPr lang="en-US" sz="1176" dirty="0">
                <a:solidFill>
                  <a:schemeClr val="tx1"/>
                </a:solidFill>
              </a:endParaRPr>
            </a:p>
          </p:txBody>
        </p:sp>
        <p:grpSp>
          <p:nvGrpSpPr>
            <p:cNvPr id="59" name="Group 58"/>
            <p:cNvGrpSpPr/>
            <p:nvPr/>
          </p:nvGrpSpPr>
          <p:grpSpPr bwMode="black">
            <a:xfrm>
              <a:off x="8843608" y="828600"/>
              <a:ext cx="925448" cy="557448"/>
              <a:chOff x="863600" y="2393157"/>
              <a:chExt cx="876300" cy="527844"/>
            </a:xfrm>
            <a:grpFill/>
          </p:grpSpPr>
          <p:sp>
            <p:nvSpPr>
              <p:cNvPr id="61" name="Freeform 60"/>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sp>
            <p:nvSpPr>
              <p:cNvPr id="62"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11" tIns="33606" rIns="67211" bIns="33606" numCol="1" rtlCol="0" anchor="ctr" anchorCtr="0" compatLnSpc="1">
                <a:prstTxWarp prst="textNoShape">
                  <a:avLst/>
                </a:prstTxWarp>
              </a:bodyPr>
              <a:lstStyle/>
              <a:p>
                <a:pPr defTabSz="740235"/>
                <a:endParaRPr lang="en-US" sz="1764" spc="-123" dirty="0">
                  <a:solidFill>
                    <a:schemeClr val="tx1"/>
                  </a:solidFill>
                  <a:latin typeface="Segoe Light" pitchFamily="34" charset="0"/>
                </a:endParaRPr>
              </a:p>
            </p:txBody>
          </p:sp>
        </p:grpSp>
      </p:grpSp>
      <p:sp>
        <p:nvSpPr>
          <p:cNvPr id="63" name="Arc 62"/>
          <p:cNvSpPr/>
          <p:nvPr/>
        </p:nvSpPr>
        <p:spPr>
          <a:xfrm rot="16200000">
            <a:off x="2432728" y="1662092"/>
            <a:ext cx="1069148" cy="2423595"/>
          </a:xfrm>
          <a:prstGeom prst="arc">
            <a:avLst>
              <a:gd name="adj1" fmla="val 16200000"/>
              <a:gd name="adj2" fmla="val 5245117"/>
            </a:avLst>
          </a:prstGeom>
          <a:ln w="57150" cap="rnd">
            <a:solidFill>
              <a:schemeClr val="bg1">
                <a:lumMod val="25000"/>
              </a:schemeClr>
            </a:solidFill>
            <a:prstDash val="sysDot"/>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lIns="121834" tIns="60917" rIns="121834" bIns="60917" rtlCol="0" anchor="ctr"/>
          <a:lstStyle/>
          <a:p>
            <a:pPr algn="ctr"/>
            <a:endParaRPr lang="en-US" sz="1764"/>
          </a:p>
        </p:txBody>
      </p:sp>
      <p:grpSp>
        <p:nvGrpSpPr>
          <p:cNvPr id="44" name="Group 43"/>
          <p:cNvGrpSpPr/>
          <p:nvPr/>
        </p:nvGrpSpPr>
        <p:grpSpPr>
          <a:xfrm rot="20728046">
            <a:off x="2178107" y="2266790"/>
            <a:ext cx="401213" cy="402246"/>
            <a:chOff x="4480921" y="4009689"/>
            <a:chExt cx="432339" cy="433513"/>
          </a:xfrm>
        </p:grpSpPr>
        <p:sp>
          <p:nvSpPr>
            <p:cNvPr id="46" name="Rectangle 45"/>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4" cy="298136"/>
            </a:xfrm>
            <a:prstGeom prst="rect">
              <a:avLst/>
            </a:prstGeom>
          </p:spPr>
        </p:pic>
      </p:grpSp>
      <p:grpSp>
        <p:nvGrpSpPr>
          <p:cNvPr id="53" name="Group 52"/>
          <p:cNvGrpSpPr/>
          <p:nvPr/>
        </p:nvGrpSpPr>
        <p:grpSpPr>
          <a:xfrm rot="21317832">
            <a:off x="3114387" y="2176985"/>
            <a:ext cx="534014" cy="535390"/>
            <a:chOff x="4480921" y="4009689"/>
            <a:chExt cx="432339" cy="433513"/>
          </a:xfrm>
        </p:grpSpPr>
        <p:sp>
          <p:nvSpPr>
            <p:cNvPr id="55" name="Rectangle 54"/>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211" tIns="134429" rIns="67211" bIns="33606" numCol="1" rtlCol="0" anchor="t" anchorCtr="0" compatLnSpc="1">
              <a:prstTxWarp prst="textNoShape">
                <a:avLst/>
              </a:prstTxWarp>
            </a:bodyPr>
            <a:lstStyle/>
            <a:p>
              <a:pPr marL="228444">
                <a:spcBef>
                  <a:spcPts val="1799"/>
                </a:spcBef>
                <a:spcAft>
                  <a:spcPts val="2399"/>
                </a:spcAft>
              </a:pPr>
              <a:endParaRPr lang="en-US" sz="3626">
                <a:solidFill>
                  <a:schemeClr val="tx1"/>
                </a:solidFill>
                <a:latin typeface="Segoe UI Light" pitchFamily="34"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5" cy="298136"/>
            </a:xfrm>
            <a:prstGeom prst="rect">
              <a:avLst/>
            </a:prstGeom>
          </p:spPr>
        </p:pic>
      </p:grpSp>
    </p:spTree>
    <p:extLst>
      <p:ext uri="{BB962C8B-B14F-4D97-AF65-F5344CB8AC3E}">
        <p14:creationId xmlns:p14="http://schemas.microsoft.com/office/powerpoint/2010/main" val="1295565987"/>
      </p:ext>
    </p:extLst>
  </p:cSld>
  <p:clrMapOvr>
    <a:masterClrMapping/>
  </p:clrMapOvr>
  <p:transition advTm="39777">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465581" y="691556"/>
            <a:ext cx="5466363" cy="30101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606" tIns="44803" rIns="89606" bIns="44803" numCol="1" anchor="t" anchorCtr="0" compatLnSpc="1">
            <a:prstTxWarp prst="textNoShape">
              <a:avLst/>
            </a:prstTxWarp>
          </a:bodyPr>
          <a:lstStyle/>
          <a:p>
            <a:endParaRPr lang="en-US" sz="1764"/>
          </a:p>
        </p:txBody>
      </p:sp>
      <p:sp>
        <p:nvSpPr>
          <p:cNvPr id="69" name="Rectangle 68"/>
          <p:cNvSpPr/>
          <p:nvPr/>
        </p:nvSpPr>
        <p:spPr bwMode="auto">
          <a:xfrm>
            <a:off x="269995" y="4097077"/>
            <a:ext cx="5824421" cy="24649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r>
              <a:rPr lang="en-US" sz="1960" spc="-49" dirty="0">
                <a:gradFill>
                  <a:gsLst>
                    <a:gs pos="1250">
                      <a:schemeClr val="bg1"/>
                    </a:gs>
                    <a:gs pos="10417">
                      <a:schemeClr val="bg1"/>
                    </a:gs>
                  </a:gsLst>
                  <a:lin ang="5400000" scaled="0"/>
                </a:gradFill>
              </a:rPr>
              <a:t>Your Datacenter,</a:t>
            </a:r>
          </a:p>
          <a:p>
            <a:pPr defTabSz="895736" fontAlgn="base">
              <a:lnSpc>
                <a:spcPct val="90000"/>
              </a:lnSpc>
              <a:spcBef>
                <a:spcPct val="0"/>
              </a:spcBef>
              <a:spcAft>
                <a:spcPct val="0"/>
              </a:spcAft>
            </a:pPr>
            <a:r>
              <a:rPr lang="en-US" sz="1960" spc="-49" dirty="0">
                <a:gradFill>
                  <a:gsLst>
                    <a:gs pos="1250">
                      <a:schemeClr val="bg1"/>
                    </a:gs>
                    <a:gs pos="10417">
                      <a:schemeClr val="bg1"/>
                    </a:gs>
                  </a:gsLst>
                  <a:lin ang="5400000" scaled="0"/>
                </a:gradFill>
              </a:rPr>
              <a:t>or Your </a:t>
            </a:r>
            <a:r>
              <a:rPr lang="en-US" sz="1960" spc="-49" dirty="0" err="1">
                <a:gradFill>
                  <a:gsLst>
                    <a:gs pos="1250">
                      <a:schemeClr val="bg1"/>
                    </a:gs>
                    <a:gs pos="10417">
                      <a:schemeClr val="bg1"/>
                    </a:gs>
                  </a:gsLst>
                  <a:lin ang="5400000" scaled="0"/>
                </a:gradFill>
              </a:rPr>
              <a:t>Hoster</a:t>
            </a:r>
            <a:endParaRPr lang="en-US" sz="1960" spc="-49" dirty="0">
              <a:gradFill>
                <a:gsLst>
                  <a:gs pos="1250">
                    <a:schemeClr val="bg1"/>
                  </a:gs>
                  <a:gs pos="10417">
                    <a:schemeClr val="bg1"/>
                  </a:gs>
                </a:gsLst>
                <a:lin ang="5400000" scaled="0"/>
              </a:gradFill>
            </a:endParaRPr>
          </a:p>
        </p:txBody>
      </p:sp>
      <p:sp>
        <p:nvSpPr>
          <p:cNvPr id="32" name="Rounded Rectangle 31"/>
          <p:cNvSpPr/>
          <p:nvPr/>
        </p:nvSpPr>
        <p:spPr bwMode="auto">
          <a:xfrm>
            <a:off x="7793177" y="1513428"/>
            <a:ext cx="3553359" cy="1977468"/>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sp>
        <p:nvSpPr>
          <p:cNvPr id="47" name="Rounded Rectangle 46"/>
          <p:cNvSpPr/>
          <p:nvPr/>
        </p:nvSpPr>
        <p:spPr bwMode="auto">
          <a:xfrm>
            <a:off x="2269343" y="4381879"/>
            <a:ext cx="3553359" cy="1977468"/>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69997" y="288092"/>
            <a:ext cx="11147432" cy="747897"/>
          </a:xfrm>
        </p:spPr>
        <p:txBody>
          <a:bodyPr/>
          <a:lstStyle/>
          <a:p>
            <a:r>
              <a:rPr lang="en-US" dirty="0" smtClean="0"/>
              <a:t>Develop, test, run your apps</a:t>
            </a:r>
            <a:endParaRPr lang="en-US" dirty="0"/>
          </a:p>
        </p:txBody>
      </p:sp>
      <p:sp>
        <p:nvSpPr>
          <p:cNvPr id="27" name="Rectangle 26"/>
          <p:cNvSpPr/>
          <p:nvPr/>
        </p:nvSpPr>
        <p:spPr>
          <a:xfrm>
            <a:off x="5722475" y="1155729"/>
            <a:ext cx="2070702" cy="1077218"/>
          </a:xfrm>
          <a:prstGeom prst="rect">
            <a:avLst/>
          </a:prstGeom>
        </p:spPr>
        <p:txBody>
          <a:bodyPr wrap="square">
            <a:spAutoFit/>
          </a:bodyPr>
          <a:lstStyle/>
          <a:p>
            <a:pPr defTabSz="658786">
              <a:lnSpc>
                <a:spcPct val="80000"/>
              </a:lnSpc>
              <a:defRPr/>
            </a:pPr>
            <a:r>
              <a:rPr lang="en-US" sz="2000" kern="0" dirty="0">
                <a:solidFill>
                  <a:srgbClr val="FFFFFF"/>
                </a:solidFill>
              </a:rPr>
              <a:t>Start VMs and app development in Azure</a:t>
            </a:r>
          </a:p>
        </p:txBody>
      </p:sp>
      <p:sp>
        <p:nvSpPr>
          <p:cNvPr id="33" name="TextBox 32"/>
          <p:cNvSpPr txBox="1"/>
          <p:nvPr/>
        </p:nvSpPr>
        <p:spPr>
          <a:xfrm>
            <a:off x="7525544" y="4461856"/>
            <a:ext cx="4596394" cy="1725959"/>
          </a:xfrm>
          <a:prstGeom prst="rect">
            <a:avLst/>
          </a:prstGeom>
          <a:noFill/>
        </p:spPr>
        <p:txBody>
          <a:bodyPr wrap="square" lIns="179213" tIns="143370" rIns="179213" bIns="143370" rtlCol="0">
            <a:spAutoFit/>
          </a:bodyPr>
          <a:lstStyle/>
          <a:p>
            <a:pPr defTabSz="895736" fontAlgn="base">
              <a:lnSpc>
                <a:spcPct val="90000"/>
              </a:lnSpc>
              <a:spcBef>
                <a:spcPct val="0"/>
              </a:spcBef>
              <a:spcAft>
                <a:spcPts val="1764"/>
              </a:spcAft>
            </a:pPr>
            <a:r>
              <a:rPr lang="en-US" sz="4000" spc="-49" dirty="0">
                <a:solidFill>
                  <a:srgbClr val="FFFFFF"/>
                </a:solidFill>
                <a:latin typeface="+mj-lt"/>
              </a:rPr>
              <a:t>Easy VM portability</a:t>
            </a:r>
          </a:p>
          <a:p>
            <a:pPr defTabSz="895736" fontAlgn="base">
              <a:lnSpc>
                <a:spcPct val="90000"/>
              </a:lnSpc>
              <a:spcBef>
                <a:spcPct val="0"/>
              </a:spcBef>
              <a:spcAft>
                <a:spcPct val="0"/>
              </a:spcAft>
            </a:pPr>
            <a:r>
              <a:rPr lang="en-US" sz="2352" spc="-49" dirty="0">
                <a:solidFill>
                  <a:srgbClr val="FFFFFF"/>
                </a:solidFill>
              </a:rPr>
              <a:t>If it runs on Hyper-V, it runs </a:t>
            </a:r>
            <a:br>
              <a:rPr lang="en-US" sz="2352" spc="-49" dirty="0">
                <a:solidFill>
                  <a:srgbClr val="FFFFFF"/>
                </a:solidFill>
              </a:rPr>
            </a:br>
            <a:r>
              <a:rPr lang="en-US" sz="2352" spc="-49" dirty="0">
                <a:solidFill>
                  <a:srgbClr val="FFFFFF"/>
                </a:solidFill>
              </a:rPr>
              <a:t>in Windows Azure</a:t>
            </a:r>
          </a:p>
        </p:txBody>
      </p:sp>
      <p:sp>
        <p:nvSpPr>
          <p:cNvPr id="35" name="Freeform 5"/>
          <p:cNvSpPr>
            <a:spLocks noEditPoints="1"/>
          </p:cNvSpPr>
          <p:nvPr/>
        </p:nvSpPr>
        <p:spPr bwMode="auto">
          <a:xfrm>
            <a:off x="8078337" y="173405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36" name="Freeform 35"/>
          <p:cNvSpPr>
            <a:spLocks noEditPoints="1"/>
          </p:cNvSpPr>
          <p:nvPr/>
        </p:nvSpPr>
        <p:spPr bwMode="auto">
          <a:xfrm>
            <a:off x="9144344" y="173405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37" name="Freeform 36"/>
          <p:cNvSpPr>
            <a:spLocks noEditPoints="1"/>
          </p:cNvSpPr>
          <p:nvPr/>
        </p:nvSpPr>
        <p:spPr bwMode="auto">
          <a:xfrm>
            <a:off x="10180304" y="173405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38" name="Freeform 5"/>
          <p:cNvSpPr>
            <a:spLocks noEditPoints="1"/>
          </p:cNvSpPr>
          <p:nvPr/>
        </p:nvSpPr>
        <p:spPr bwMode="auto">
          <a:xfrm>
            <a:off x="8078337" y="231677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39" name="Freeform 38"/>
          <p:cNvSpPr>
            <a:spLocks noEditPoints="1"/>
          </p:cNvSpPr>
          <p:nvPr/>
        </p:nvSpPr>
        <p:spPr bwMode="auto">
          <a:xfrm>
            <a:off x="9144344" y="231677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40" name="Freeform 39"/>
          <p:cNvSpPr>
            <a:spLocks noEditPoints="1"/>
          </p:cNvSpPr>
          <p:nvPr/>
        </p:nvSpPr>
        <p:spPr bwMode="auto">
          <a:xfrm>
            <a:off x="10180304" y="2316774"/>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41" name="Freeform 5"/>
          <p:cNvSpPr>
            <a:spLocks noEditPoints="1"/>
          </p:cNvSpPr>
          <p:nvPr/>
        </p:nvSpPr>
        <p:spPr bwMode="auto">
          <a:xfrm>
            <a:off x="8078337" y="2872951"/>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42" name="Freeform 41"/>
          <p:cNvSpPr>
            <a:spLocks noEditPoints="1"/>
          </p:cNvSpPr>
          <p:nvPr/>
        </p:nvSpPr>
        <p:spPr bwMode="auto">
          <a:xfrm>
            <a:off x="9144344" y="2872951"/>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43" name="Freeform 42"/>
          <p:cNvSpPr>
            <a:spLocks noEditPoints="1"/>
          </p:cNvSpPr>
          <p:nvPr/>
        </p:nvSpPr>
        <p:spPr bwMode="auto">
          <a:xfrm>
            <a:off x="10180304" y="2872951"/>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49" name="Freeform 5"/>
          <p:cNvSpPr>
            <a:spLocks noEditPoints="1"/>
          </p:cNvSpPr>
          <p:nvPr/>
        </p:nvSpPr>
        <p:spPr bwMode="auto">
          <a:xfrm>
            <a:off x="2554503" y="460250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0" name="Freeform 49"/>
          <p:cNvSpPr>
            <a:spLocks noEditPoints="1"/>
          </p:cNvSpPr>
          <p:nvPr/>
        </p:nvSpPr>
        <p:spPr bwMode="auto">
          <a:xfrm>
            <a:off x="3620510" y="460250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1" name="Freeform 50"/>
          <p:cNvSpPr>
            <a:spLocks noEditPoints="1"/>
          </p:cNvSpPr>
          <p:nvPr/>
        </p:nvSpPr>
        <p:spPr bwMode="auto">
          <a:xfrm>
            <a:off x="4656469" y="460250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2" name="Freeform 5"/>
          <p:cNvSpPr>
            <a:spLocks noEditPoints="1"/>
          </p:cNvSpPr>
          <p:nvPr/>
        </p:nvSpPr>
        <p:spPr bwMode="auto">
          <a:xfrm>
            <a:off x="2554503" y="518522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3" name="Freeform 52"/>
          <p:cNvSpPr>
            <a:spLocks noEditPoints="1"/>
          </p:cNvSpPr>
          <p:nvPr/>
        </p:nvSpPr>
        <p:spPr bwMode="auto">
          <a:xfrm>
            <a:off x="3620510" y="518522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4" name="Freeform 53"/>
          <p:cNvSpPr>
            <a:spLocks noEditPoints="1"/>
          </p:cNvSpPr>
          <p:nvPr/>
        </p:nvSpPr>
        <p:spPr bwMode="auto">
          <a:xfrm>
            <a:off x="4656469" y="5185225"/>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5" name="Freeform 5"/>
          <p:cNvSpPr>
            <a:spLocks noEditPoints="1"/>
          </p:cNvSpPr>
          <p:nvPr/>
        </p:nvSpPr>
        <p:spPr bwMode="auto">
          <a:xfrm>
            <a:off x="2554503" y="5741402"/>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6" name="Freeform 55"/>
          <p:cNvSpPr>
            <a:spLocks noEditPoints="1"/>
          </p:cNvSpPr>
          <p:nvPr/>
        </p:nvSpPr>
        <p:spPr bwMode="auto">
          <a:xfrm>
            <a:off x="3620510" y="5741402"/>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7" name="Freeform 56"/>
          <p:cNvSpPr>
            <a:spLocks noEditPoints="1"/>
          </p:cNvSpPr>
          <p:nvPr/>
        </p:nvSpPr>
        <p:spPr bwMode="auto">
          <a:xfrm>
            <a:off x="4656469" y="5741402"/>
            <a:ext cx="923851" cy="40267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14" name="Rectangle 13"/>
          <p:cNvSpPr/>
          <p:nvPr/>
        </p:nvSpPr>
        <p:spPr>
          <a:xfrm>
            <a:off x="290388" y="5583828"/>
            <a:ext cx="1821686" cy="898195"/>
          </a:xfrm>
          <a:prstGeom prst="rect">
            <a:avLst/>
          </a:prstGeom>
        </p:spPr>
        <p:txBody>
          <a:bodyPr wrap="square">
            <a:spAutoFit/>
          </a:bodyPr>
          <a:lstStyle/>
          <a:p>
            <a:pPr algn="r" defTabSz="658786">
              <a:lnSpc>
                <a:spcPct val="80000"/>
              </a:lnSpc>
              <a:defRPr/>
            </a:pPr>
            <a:endParaRPr lang="en-US" sz="1273" kern="0" dirty="0">
              <a:gradFill>
                <a:gsLst>
                  <a:gs pos="2917">
                    <a:srgbClr val="FFFFFF"/>
                  </a:gs>
                  <a:gs pos="30000">
                    <a:srgbClr val="FFFFFF"/>
                  </a:gs>
                </a:gsLst>
                <a:lin ang="5400000" scaled="0"/>
              </a:gradFill>
            </a:endParaRPr>
          </a:p>
          <a:p>
            <a:pPr algn="r" defTabSz="658786">
              <a:lnSpc>
                <a:spcPct val="80000"/>
              </a:lnSpc>
              <a:defRPr/>
            </a:pPr>
            <a:endParaRPr lang="en-US" sz="1273" kern="0" dirty="0">
              <a:gradFill>
                <a:gsLst>
                  <a:gs pos="2917">
                    <a:srgbClr val="FFFFFF"/>
                  </a:gs>
                  <a:gs pos="30000">
                    <a:srgbClr val="FFFFFF"/>
                  </a:gs>
                </a:gsLst>
                <a:lin ang="5400000" scaled="0"/>
              </a:gradFill>
            </a:endParaRPr>
          </a:p>
          <a:p>
            <a:pPr algn="r" defTabSz="658786">
              <a:lnSpc>
                <a:spcPct val="80000"/>
              </a:lnSpc>
              <a:defRPr/>
            </a:pPr>
            <a:r>
              <a:rPr lang="en-US" sz="2000" kern="0" dirty="0">
                <a:gradFill>
                  <a:gsLst>
                    <a:gs pos="2917">
                      <a:srgbClr val="FFFFFF"/>
                    </a:gs>
                    <a:gs pos="30000">
                      <a:srgbClr val="FFFFFF"/>
                    </a:gs>
                  </a:gsLst>
                  <a:lin ang="5400000" scaled="0"/>
                </a:gradFill>
              </a:rPr>
              <a:t> Production environment</a:t>
            </a:r>
          </a:p>
        </p:txBody>
      </p:sp>
      <p:sp>
        <p:nvSpPr>
          <p:cNvPr id="29" name="TextBox 28"/>
          <p:cNvSpPr txBox="1"/>
          <p:nvPr/>
        </p:nvSpPr>
        <p:spPr>
          <a:xfrm>
            <a:off x="290387" y="1694338"/>
            <a:ext cx="3841346" cy="1244869"/>
          </a:xfrm>
          <a:prstGeom prst="rect">
            <a:avLst/>
          </a:prstGeom>
          <a:noFill/>
        </p:spPr>
        <p:txBody>
          <a:bodyPr wrap="square" lIns="179213" tIns="143370" rIns="179213" bIns="143370" rtlCol="0">
            <a:noAutofit/>
          </a:bodyPr>
          <a:lstStyle/>
          <a:p>
            <a:pPr>
              <a:lnSpc>
                <a:spcPct val="90000"/>
              </a:lnSpc>
              <a:spcBef>
                <a:spcPct val="20000"/>
              </a:spcBef>
              <a:buSzPct val="80000"/>
            </a:pPr>
            <a:r>
              <a:rPr lang="en-US" sz="4000" spc="-49" dirty="0">
                <a:solidFill>
                  <a:srgbClr val="FFFFFF"/>
                </a:solidFill>
                <a:latin typeface="+mj-lt"/>
              </a:rPr>
              <a:t>Deploy anywhere with no lock-in</a:t>
            </a:r>
          </a:p>
        </p:txBody>
      </p:sp>
    </p:spTree>
    <p:extLst>
      <p:ext uri="{BB962C8B-B14F-4D97-AF65-F5344CB8AC3E}">
        <p14:creationId xmlns:p14="http://schemas.microsoft.com/office/powerpoint/2010/main" val="96874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48 0.00023 L 9.53373E-7 0.00023 " pathEditMode="relative" rAng="0" ptsTypes="AA">
                                      <p:cBhvr>
                                        <p:cTn id="23" dur="800" spd="-100000" fill="hold"/>
                                        <p:tgtEl>
                                          <p:spTgt spid="33"/>
                                        </p:tgtEl>
                                        <p:attrNameLst>
                                          <p:attrName>ppt_x</p:attrName>
                                          <p:attrName>ppt_y</p:attrName>
                                        </p:attrNameLst>
                                      </p:cBhvr>
                                      <p:rCtr x="2774"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49 0.00023 L 2.54493E-6 0.00023 " pathEditMode="relative" rAng="0" ptsTypes="AA">
                                      <p:cBhvr>
                                        <p:cTn id="63" dur="800" fill="hold"/>
                                        <p:tgtEl>
                                          <p:spTgt spid="29"/>
                                        </p:tgtEl>
                                        <p:attrNameLst>
                                          <p:attrName>ppt_x</p:attrName>
                                          <p:attrName>ppt_y</p:attrName>
                                        </p:attrNameLst>
                                      </p:cBhvr>
                                      <p:rCtr x="27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2373" y="1486537"/>
            <a:ext cx="7001676" cy="737385"/>
          </a:xfrm>
          <a:prstGeom prst="rect">
            <a:avLst/>
          </a:prstGeom>
          <a:noFill/>
        </p:spPr>
        <p:txBody>
          <a:bodyPr wrap="square" lIns="179213" tIns="143370" rIns="179213" bIns="143370" rtlCol="0">
            <a:noAutofit/>
          </a:bodyPr>
          <a:lstStyle/>
          <a:p>
            <a:pPr>
              <a:spcBef>
                <a:spcPct val="20000"/>
              </a:spcBef>
              <a:spcAft>
                <a:spcPts val="1175"/>
              </a:spcAft>
              <a:buSzPct val="80000"/>
            </a:pPr>
            <a:r>
              <a:rPr lang="en-US" sz="4000" spc="-49" dirty="0">
                <a:solidFill>
                  <a:srgbClr val="FFFFFF"/>
                </a:solidFill>
                <a:latin typeface="+mj-lt"/>
              </a:rPr>
              <a:t>Windows Azure Infrastructure Services</a:t>
            </a:r>
          </a:p>
        </p:txBody>
      </p:sp>
      <p:sp>
        <p:nvSpPr>
          <p:cNvPr id="3" name="Freeform 128"/>
          <p:cNvSpPr>
            <a:spLocks noChangeAspect="1"/>
          </p:cNvSpPr>
          <p:nvPr/>
        </p:nvSpPr>
        <p:spPr bwMode="black">
          <a:xfrm>
            <a:off x="4978265" y="1855041"/>
            <a:ext cx="6439917" cy="35462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619" tIns="44810" rIns="89619" bIns="44810" numCol="1" anchor="t" anchorCtr="0" compatLnSpc="1">
            <a:prstTxWarp prst="textNoShape">
              <a:avLst/>
            </a:prstTxWarp>
          </a:bodyPr>
          <a:lstStyle/>
          <a:p>
            <a:endParaRPr lang="en-US" sz="1764"/>
          </a:p>
        </p:txBody>
      </p:sp>
      <p:grpSp>
        <p:nvGrpSpPr>
          <p:cNvPr id="39" name="Group 38"/>
          <p:cNvGrpSpPr/>
          <p:nvPr/>
        </p:nvGrpSpPr>
        <p:grpSpPr>
          <a:xfrm>
            <a:off x="6611166" y="2863750"/>
            <a:ext cx="4631172" cy="2264689"/>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568" spc="-49" dirty="0">
                  <a:gradFill>
                    <a:gsLst>
                      <a:gs pos="2917">
                        <a:schemeClr val="tx1"/>
                      </a:gs>
                      <a:gs pos="30000">
                        <a:schemeClr val="tx1"/>
                      </a:gs>
                    </a:gsLst>
                    <a:lin ang="5400000" scaled="0"/>
                  </a:gradFill>
                </a:rPr>
                <a:t>Virtual Network</a:t>
              </a:r>
            </a:p>
          </p:txBody>
        </p:sp>
      </p:grpSp>
      <p:grpSp>
        <p:nvGrpSpPr>
          <p:cNvPr id="38" name="Group 37"/>
          <p:cNvGrpSpPr/>
          <p:nvPr/>
        </p:nvGrpSpPr>
        <p:grpSpPr>
          <a:xfrm>
            <a:off x="6744015" y="3001346"/>
            <a:ext cx="3371501" cy="1817715"/>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176" spc="-49" dirty="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176" spc="-49" dirty="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176" spc="-49" dirty="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a:xfrm>
            <a:off x="269169" y="287646"/>
            <a:ext cx="11149013" cy="747897"/>
          </a:xfrm>
        </p:spPr>
        <p:txBody>
          <a:bodyPr/>
          <a:lstStyle/>
          <a:p>
            <a:r>
              <a:rPr lang="en-US" dirty="0" smtClean="0"/>
              <a:t>Extend your </a:t>
            </a:r>
            <a:r>
              <a:rPr lang="en-US" dirty="0"/>
              <a:t>i</a:t>
            </a:r>
            <a:r>
              <a:rPr lang="en-US" dirty="0" smtClean="0"/>
              <a:t>nfrastructure</a:t>
            </a:r>
            <a:endParaRPr lang="en-US" dirty="0"/>
          </a:p>
        </p:txBody>
      </p:sp>
      <p:grpSp>
        <p:nvGrpSpPr>
          <p:cNvPr id="23" name="Group 22"/>
          <p:cNvGrpSpPr/>
          <p:nvPr/>
        </p:nvGrpSpPr>
        <p:grpSpPr>
          <a:xfrm>
            <a:off x="6819230" y="3285434"/>
            <a:ext cx="923030" cy="1421322"/>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 name="Group 20"/>
          <p:cNvGrpSpPr/>
          <p:nvPr/>
        </p:nvGrpSpPr>
        <p:grpSpPr>
          <a:xfrm>
            <a:off x="9117271" y="3285434"/>
            <a:ext cx="923030" cy="1421322"/>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 name="Group 21"/>
          <p:cNvGrpSpPr/>
          <p:nvPr/>
        </p:nvGrpSpPr>
        <p:grpSpPr>
          <a:xfrm>
            <a:off x="7968251" y="3285434"/>
            <a:ext cx="923030" cy="1421322"/>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40" name="Group 39"/>
          <p:cNvGrpSpPr/>
          <p:nvPr/>
        </p:nvGrpSpPr>
        <p:grpSpPr>
          <a:xfrm>
            <a:off x="10188786" y="3591062"/>
            <a:ext cx="923030" cy="601759"/>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176" spc="-49" dirty="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sp>
        <p:nvSpPr>
          <p:cNvPr id="36" name="TextBox 35"/>
          <p:cNvSpPr txBox="1"/>
          <p:nvPr/>
        </p:nvSpPr>
        <p:spPr>
          <a:xfrm>
            <a:off x="242373" y="3164235"/>
            <a:ext cx="5585187" cy="1950399"/>
          </a:xfrm>
          <a:prstGeom prst="rect">
            <a:avLst/>
          </a:prstGeom>
          <a:noFill/>
        </p:spPr>
        <p:txBody>
          <a:bodyPr wrap="square" lIns="179238" tIns="143391" rIns="179238" bIns="143391" rtlCol="0">
            <a:noAutofit/>
          </a:bodyPr>
          <a:lstStyle/>
          <a:p>
            <a:pPr>
              <a:lnSpc>
                <a:spcPct val="90000"/>
              </a:lnSpc>
              <a:spcBef>
                <a:spcPct val="20000"/>
              </a:spcBef>
              <a:spcAft>
                <a:spcPts val="1176"/>
              </a:spcAft>
              <a:buSzPct val="80000"/>
            </a:pPr>
            <a:r>
              <a:rPr lang="en-US" sz="2352" dirty="0">
                <a:solidFill>
                  <a:srgbClr val="FFFFFF"/>
                </a:solidFill>
              </a:rPr>
              <a:t>Windows Azure Virtual Network</a:t>
            </a:r>
          </a:p>
          <a:p>
            <a:pPr>
              <a:spcAft>
                <a:spcPts val="588"/>
              </a:spcAft>
            </a:pPr>
            <a:r>
              <a:rPr lang="en-US" sz="1960" spc="-49" dirty="0">
                <a:solidFill>
                  <a:srgbClr val="FFFFFF"/>
                </a:solidFill>
              </a:rPr>
              <a:t>Logical isolation with control over network</a:t>
            </a:r>
          </a:p>
          <a:p>
            <a:pPr>
              <a:spcAft>
                <a:spcPts val="588"/>
              </a:spcAft>
            </a:pPr>
            <a:r>
              <a:rPr lang="en-US" sz="1960" spc="-49" dirty="0">
                <a:solidFill>
                  <a:srgbClr val="FFFFFF"/>
                </a:solidFill>
              </a:rPr>
              <a:t>Create Subnets, Private IP addresses</a:t>
            </a:r>
          </a:p>
          <a:p>
            <a:pPr>
              <a:spcAft>
                <a:spcPts val="588"/>
              </a:spcAft>
            </a:pPr>
            <a:r>
              <a:rPr lang="en-US" sz="1960" spc="-49" dirty="0">
                <a:solidFill>
                  <a:srgbClr val="FFFFFF"/>
                </a:solidFill>
              </a:rPr>
              <a:t>Bring your own </a:t>
            </a:r>
            <a:r>
              <a:rPr lang="en-US" sz="1960" spc="-49" dirty="0" smtClean="0">
                <a:solidFill>
                  <a:srgbClr val="FFFFFF"/>
                </a:solidFill>
              </a:rPr>
              <a:t>DNS</a:t>
            </a:r>
          </a:p>
          <a:p>
            <a:pPr>
              <a:spcAft>
                <a:spcPts val="588"/>
              </a:spcAft>
            </a:pPr>
            <a:r>
              <a:rPr lang="en-US" sz="1960" spc="-49" dirty="0" smtClean="0">
                <a:solidFill>
                  <a:srgbClr val="FFFFFF"/>
                </a:solidFill>
              </a:rPr>
              <a:t>Domain join your VMs</a:t>
            </a:r>
            <a:endParaRPr lang="en-US" sz="1960" spc="-49" dirty="0">
              <a:solidFill>
                <a:srgbClr val="FFFFFF"/>
              </a:solidFill>
            </a:endParaRPr>
          </a:p>
        </p:txBody>
      </p:sp>
    </p:spTree>
    <p:extLst>
      <p:ext uri="{BB962C8B-B14F-4D97-AF65-F5344CB8AC3E}">
        <p14:creationId xmlns:p14="http://schemas.microsoft.com/office/powerpoint/2010/main" val="1262338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995" y="1852042"/>
            <a:ext cx="6441187" cy="3549226"/>
          </a:xfrm>
          <a:prstGeom prst="rect">
            <a:avLst/>
          </a:prstGeom>
        </p:spPr>
      </p:pic>
      <p:grpSp>
        <p:nvGrpSpPr>
          <p:cNvPr id="54" name="Group 53"/>
          <p:cNvGrpSpPr/>
          <p:nvPr/>
        </p:nvGrpSpPr>
        <p:grpSpPr>
          <a:xfrm>
            <a:off x="269170" y="4097172"/>
            <a:ext cx="5531180" cy="2465296"/>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89619" tIns="44810" rIns="89619" bIns="44810" numCol="1" anchor="t" anchorCtr="0" compatLnSpc="1">
              <a:prstTxWarp prst="textNoShape">
                <a:avLst/>
              </a:prstTxWarp>
            </a:bodyPr>
            <a:lstStyle/>
            <a:p>
              <a:endParaRPr lang="en-US" sz="1764"/>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19" tIns="44810" rIns="89619" bIns="44810" numCol="1" anchor="t" anchorCtr="0" compatLnSpc="1">
                  <a:prstTxWarp prst="textNoShape">
                    <a:avLst/>
                  </a:prstTxWarp>
                </a:bodyPr>
                <a:lstStyle/>
                <a:p>
                  <a:endParaRPr lang="en-US" sz="1764"/>
                </a:p>
              </p:txBody>
            </p:sp>
          </p:grpSp>
        </p:grpSp>
      </p:grpSp>
      <p:cxnSp>
        <p:nvCxnSpPr>
          <p:cNvPr id="10" name="Straight Arrow Connector 9"/>
          <p:cNvCxnSpPr/>
          <p:nvPr/>
        </p:nvCxnSpPr>
        <p:spPr>
          <a:xfrm>
            <a:off x="7739116" y="3874230"/>
            <a:ext cx="0" cy="1455589"/>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66544" y="5391084"/>
            <a:ext cx="207257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423941" y="5058499"/>
            <a:ext cx="1977097" cy="561064"/>
          </a:xfrm>
          <a:prstGeom prst="rect">
            <a:avLst/>
          </a:prstGeom>
          <a:noFill/>
        </p:spPr>
        <p:txBody>
          <a:bodyPr wrap="square" lIns="0" tIns="143391" rIns="0" bIns="14339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1960" b="0" dirty="0">
                <a:gradFill>
                  <a:gsLst>
                    <a:gs pos="69027">
                      <a:srgbClr val="FFFFFF"/>
                    </a:gs>
                    <a:gs pos="56000">
                      <a:srgbClr val="FFFFFF"/>
                    </a:gs>
                  </a:gsLst>
                  <a:lin ang="5400000" scaled="0"/>
                </a:gradFill>
                <a:latin typeface="+mn-lt"/>
              </a:rPr>
              <a:t>On-premises</a:t>
            </a:r>
          </a:p>
        </p:txBody>
      </p:sp>
      <p:grpSp>
        <p:nvGrpSpPr>
          <p:cNvPr id="25" name="Group 24"/>
          <p:cNvGrpSpPr/>
          <p:nvPr/>
        </p:nvGrpSpPr>
        <p:grpSpPr>
          <a:xfrm>
            <a:off x="7270796" y="3275694"/>
            <a:ext cx="837067" cy="837069"/>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28" name="Rectangle 27"/>
            <p:cNvSpPr/>
            <p:nvPr/>
          </p:nvSpPr>
          <p:spPr>
            <a:xfrm>
              <a:off x="8599148" y="5617684"/>
              <a:ext cx="605814" cy="373767"/>
            </a:xfrm>
            <a:prstGeom prst="rect">
              <a:avLst/>
            </a:prstGeom>
          </p:spPr>
          <p:txBody>
            <a:bodyPr wrap="none">
              <a:spAutoFit/>
            </a:bodyPr>
            <a:lstStyle/>
            <a:p>
              <a:pPr algn="ctr"/>
              <a:r>
                <a:rPr lang="en-US" sz="1372" b="1" spc="-49" dirty="0">
                  <a:gradFill>
                    <a:gsLst>
                      <a:gs pos="12389">
                        <a:schemeClr val="accent2"/>
                      </a:gs>
                      <a:gs pos="27000">
                        <a:schemeClr val="accent2"/>
                      </a:gs>
                    </a:gsLst>
                    <a:lin ang="5400000" scaled="1"/>
                  </a:gradFill>
                  <a:latin typeface="Segoe UI Light"/>
                </a:rPr>
                <a:t>VPN</a:t>
              </a:r>
            </a:p>
          </p:txBody>
        </p:sp>
      </p:grpSp>
      <p:grpSp>
        <p:nvGrpSpPr>
          <p:cNvPr id="30" name="Group 29"/>
          <p:cNvGrpSpPr/>
          <p:nvPr/>
        </p:nvGrpSpPr>
        <p:grpSpPr>
          <a:xfrm>
            <a:off x="4710731" y="4918514"/>
            <a:ext cx="837067" cy="837069"/>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33" name="Rectangle 32"/>
            <p:cNvSpPr/>
            <p:nvPr/>
          </p:nvSpPr>
          <p:spPr>
            <a:xfrm>
              <a:off x="8599148" y="5617684"/>
              <a:ext cx="605814" cy="373767"/>
            </a:xfrm>
            <a:prstGeom prst="rect">
              <a:avLst/>
            </a:prstGeom>
          </p:spPr>
          <p:txBody>
            <a:bodyPr wrap="none">
              <a:spAutoFit/>
            </a:bodyPr>
            <a:lstStyle/>
            <a:p>
              <a:pPr algn="ctr"/>
              <a:r>
                <a:rPr lang="en-US" sz="1372" b="1" spc="-49" dirty="0">
                  <a:gradFill>
                    <a:gsLst>
                      <a:gs pos="12389">
                        <a:schemeClr val="accent2"/>
                      </a:gs>
                      <a:gs pos="27000">
                        <a:schemeClr val="accent2"/>
                      </a:gs>
                    </a:gsLst>
                    <a:lin ang="5400000" scaled="1"/>
                  </a:gradFill>
                  <a:latin typeface="Segoe UI Light"/>
                </a:rPr>
                <a:t>VPN</a:t>
              </a:r>
              <a:endParaRPr lang="en-US" sz="1029" dirty="0">
                <a:gradFill>
                  <a:gsLst>
                    <a:gs pos="12389">
                      <a:schemeClr val="accent2"/>
                    </a:gs>
                    <a:gs pos="27000">
                      <a:schemeClr val="accent2"/>
                    </a:gs>
                  </a:gsLst>
                  <a:lin ang="5400000" scaled="1"/>
                </a:gradFill>
              </a:endParaRPr>
            </a:p>
          </p:txBody>
        </p:sp>
      </p:grpSp>
      <p:sp>
        <p:nvSpPr>
          <p:cNvPr id="35" name="TextBox 34"/>
          <p:cNvSpPr txBox="1"/>
          <p:nvPr/>
        </p:nvSpPr>
        <p:spPr>
          <a:xfrm>
            <a:off x="242373" y="1486537"/>
            <a:ext cx="7001676" cy="1702745"/>
          </a:xfrm>
          <a:prstGeom prst="rect">
            <a:avLst/>
          </a:prstGeom>
          <a:noFill/>
        </p:spPr>
        <p:txBody>
          <a:bodyPr wrap="square" lIns="179213" tIns="143370" rIns="179213" bIns="143370" rtlCol="0">
            <a:noAutofit/>
          </a:bodyPr>
          <a:lstStyle/>
          <a:p>
            <a:pPr>
              <a:spcBef>
                <a:spcPct val="20000"/>
              </a:spcBef>
              <a:spcAft>
                <a:spcPts val="1175"/>
              </a:spcAft>
              <a:buSzPct val="80000"/>
            </a:pPr>
            <a:r>
              <a:rPr lang="en-US" sz="4000" spc="-49" dirty="0">
                <a:solidFill>
                  <a:srgbClr val="FFFFFF"/>
                </a:solidFill>
                <a:latin typeface="+mj-lt"/>
              </a:rPr>
              <a:t>Windows Azure Infrastructure </a:t>
            </a:r>
            <a:r>
              <a:rPr lang="en-US" sz="4000" spc="-49" dirty="0" smtClean="0">
                <a:solidFill>
                  <a:srgbClr val="FFFFFF"/>
                </a:solidFill>
                <a:latin typeface="+mj-lt"/>
              </a:rPr>
              <a:t>Services</a:t>
            </a:r>
          </a:p>
        </p:txBody>
      </p:sp>
      <p:sp>
        <p:nvSpPr>
          <p:cNvPr id="34" name="Title 1"/>
          <p:cNvSpPr txBox="1">
            <a:spLocks/>
          </p:cNvSpPr>
          <p:nvPr/>
        </p:nvSpPr>
        <p:spPr>
          <a:xfrm>
            <a:off x="269169" y="287646"/>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dirty="0" smtClean="0"/>
              <a:t>Extend your infrastructure</a:t>
            </a:r>
            <a:endParaRPr lang="en-US" dirty="0"/>
          </a:p>
        </p:txBody>
      </p:sp>
    </p:spTree>
    <p:extLst>
      <p:ext uri="{BB962C8B-B14F-4D97-AF65-F5344CB8AC3E}">
        <p14:creationId xmlns:p14="http://schemas.microsoft.com/office/powerpoint/2010/main" val="131786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402776"/>
            <a:ext cx="11149013" cy="1006429"/>
          </a:xfrm>
        </p:spPr>
        <p:txBody>
          <a:bodyPr/>
          <a:lstStyle/>
          <a:p>
            <a:r>
              <a:rPr lang="en-US" sz="3600" b="1" dirty="0"/>
              <a:t>PowerShell for Automation and Advanced Management</a:t>
            </a:r>
          </a:p>
        </p:txBody>
      </p:sp>
      <p:sp>
        <p:nvSpPr>
          <p:cNvPr id="2" name="Text Placeholder 1"/>
          <p:cNvSpPr>
            <a:spLocks noGrp="1"/>
          </p:cNvSpPr>
          <p:nvPr>
            <p:ph type="body" sz="quarter" idx="10"/>
          </p:nvPr>
        </p:nvSpPr>
        <p:spPr>
          <a:xfrm>
            <a:off x="519112" y="1574911"/>
            <a:ext cx="11149013" cy="946413"/>
          </a:xfrm>
        </p:spPr>
        <p:txBody>
          <a:bodyPr/>
          <a:lstStyle/>
          <a:p>
            <a:endParaRPr lang="en-US"/>
          </a:p>
        </p:txBody>
      </p:sp>
      <p:sp>
        <p:nvSpPr>
          <p:cNvPr id="4" name="Rectangle 3"/>
          <p:cNvSpPr/>
          <p:nvPr/>
        </p:nvSpPr>
        <p:spPr>
          <a:xfrm>
            <a:off x="269169" y="1433258"/>
            <a:ext cx="5669726" cy="2666150"/>
          </a:xfrm>
          <a:prstGeom prst="rect">
            <a:avLst/>
          </a:prstGeom>
          <a:solidFill>
            <a:srgbClr val="EBEBEB"/>
          </a:solidFill>
        </p:spPr>
        <p:txBody>
          <a:bodyPr wrap="square" lIns="1523525" anchor="t">
            <a:noAutofit/>
          </a:bodyPr>
          <a:lstStyle/>
          <a:p>
            <a:pPr defTabSz="895221" fontAlgn="base">
              <a:lnSpc>
                <a:spcPct val="90000"/>
              </a:lnSpc>
              <a:spcBef>
                <a:spcPct val="0"/>
              </a:spcBef>
              <a:spcAft>
                <a:spcPts val="1176"/>
              </a:spcAft>
            </a:pPr>
            <a:r>
              <a:rPr lang="en-US" sz="4000" spc="-49" dirty="0">
                <a:solidFill>
                  <a:srgbClr val="00AEEF"/>
                </a:solidFill>
                <a:latin typeface="+mj-lt"/>
              </a:rPr>
              <a:t>Automation</a:t>
            </a:r>
            <a:endParaRPr lang="en-US" sz="2744" spc="-49" dirty="0">
              <a:solidFill>
                <a:srgbClr val="00AEEF"/>
              </a:solidFill>
              <a:latin typeface="+mj-lt"/>
            </a:endParaRPr>
          </a:p>
          <a:p>
            <a:pPr defTabSz="895221" fontAlgn="base">
              <a:lnSpc>
                <a:spcPct val="90000"/>
              </a:lnSpc>
              <a:spcBef>
                <a:spcPct val="0"/>
              </a:spcBef>
              <a:spcAft>
                <a:spcPts val="1176"/>
              </a:spcAft>
            </a:pPr>
            <a:r>
              <a:rPr lang="en-US" sz="2000" spc="-49" dirty="0">
                <a:gradFill>
                  <a:gsLst>
                    <a:gs pos="0">
                      <a:schemeClr val="tx1">
                        <a:lumMod val="50000"/>
                      </a:schemeClr>
                    </a:gs>
                    <a:gs pos="100000">
                      <a:schemeClr val="tx1">
                        <a:lumMod val="50000"/>
                      </a:schemeClr>
                    </a:gs>
                  </a:gsLst>
                  <a:lin ang="5400000" scaled="1"/>
                </a:gradFill>
                <a:sym typeface="Wingdings" pitchFamily="2" charset="2"/>
              </a:rPr>
              <a:t> </a:t>
            </a:r>
            <a:r>
              <a:rPr lang="en-US" sz="2000" spc="-49" dirty="0">
                <a:gradFill>
                  <a:gsLst>
                    <a:gs pos="0">
                      <a:schemeClr val="tx1">
                        <a:lumMod val="50000"/>
                      </a:schemeClr>
                    </a:gs>
                    <a:gs pos="100000">
                      <a:schemeClr val="tx1">
                        <a:lumMod val="50000"/>
                      </a:schemeClr>
                    </a:gs>
                  </a:gsLst>
                  <a:lin ang="5400000" scaled="1"/>
                </a:gradFill>
              </a:rPr>
              <a:t>Query, manage and </a:t>
            </a:r>
            <a:r>
              <a:rPr lang="en-US" sz="2000" spc="-49" dirty="0" smtClean="0">
                <a:gradFill>
                  <a:gsLst>
                    <a:gs pos="0">
                      <a:schemeClr val="tx1">
                        <a:lumMod val="50000"/>
                      </a:schemeClr>
                    </a:gs>
                    <a:gs pos="100000">
                      <a:schemeClr val="tx1">
                        <a:lumMod val="50000"/>
                      </a:schemeClr>
                    </a:gs>
                  </a:gsLst>
                  <a:lin ang="5400000" scaled="1"/>
                </a:gradFill>
              </a:rPr>
              <a:t>configure:</a:t>
            </a:r>
            <a:endParaRPr lang="en-US" sz="2000" spc="-49" dirty="0">
              <a:gradFill>
                <a:gsLst>
                  <a:gs pos="0">
                    <a:schemeClr val="tx1">
                      <a:lumMod val="50000"/>
                    </a:schemeClr>
                  </a:gs>
                  <a:gs pos="100000">
                    <a:schemeClr val="tx1">
                      <a:lumMod val="50000"/>
                    </a:schemeClr>
                  </a:gs>
                </a:gsLst>
                <a:lin ang="5400000" scaled="1"/>
              </a:gradFill>
            </a:endParaRPr>
          </a:p>
          <a:p>
            <a:pPr marL="91440" indent="-163371" defTabSz="895221" fontAlgn="base">
              <a:spcBef>
                <a:spcPct val="0"/>
              </a:spcBef>
              <a:spcAft>
                <a:spcPts val="600"/>
              </a:spcAft>
              <a:buFont typeface="Arial" panose="020B0604020202020204" pitchFamily="34" charset="0"/>
              <a:buChar char="•"/>
            </a:pPr>
            <a:r>
              <a:rPr lang="en-US" sz="2000" spc="-49" dirty="0">
                <a:gradFill>
                  <a:gsLst>
                    <a:gs pos="0">
                      <a:schemeClr val="tx1">
                        <a:lumMod val="50000"/>
                      </a:schemeClr>
                    </a:gs>
                    <a:gs pos="100000">
                      <a:schemeClr val="tx1">
                        <a:lumMod val="50000"/>
                      </a:schemeClr>
                    </a:gs>
                  </a:gsLst>
                  <a:lin ang="5400000" scaled="1"/>
                </a:gradFill>
              </a:rPr>
              <a:t>Virtual Machines</a:t>
            </a:r>
          </a:p>
          <a:p>
            <a:pPr marL="91440" indent="-163371" defTabSz="895221" fontAlgn="base">
              <a:spcBef>
                <a:spcPct val="0"/>
              </a:spcBef>
              <a:spcAft>
                <a:spcPts val="600"/>
              </a:spcAft>
              <a:buFont typeface="Arial" panose="020B0604020202020204" pitchFamily="34" charset="0"/>
              <a:buChar char="•"/>
            </a:pPr>
            <a:r>
              <a:rPr lang="en-US" sz="2000" spc="-49" dirty="0">
                <a:gradFill>
                  <a:gsLst>
                    <a:gs pos="0">
                      <a:schemeClr val="tx1">
                        <a:lumMod val="50000"/>
                      </a:schemeClr>
                    </a:gs>
                    <a:gs pos="100000">
                      <a:schemeClr val="tx1">
                        <a:lumMod val="50000"/>
                      </a:schemeClr>
                    </a:gs>
                  </a:gsLst>
                  <a:lin ang="5400000" scaled="1"/>
                </a:gradFill>
              </a:rPr>
              <a:t>Storage across multiple subscriptions </a:t>
            </a:r>
            <a:r>
              <a:rPr lang="en-US" sz="2000" spc="-49" dirty="0" smtClean="0">
                <a:gradFill>
                  <a:gsLst>
                    <a:gs pos="0">
                      <a:schemeClr val="tx1">
                        <a:lumMod val="50000"/>
                      </a:schemeClr>
                    </a:gs>
                    <a:gs pos="100000">
                      <a:schemeClr val="tx1">
                        <a:lumMod val="50000"/>
                      </a:schemeClr>
                    </a:gs>
                  </a:gsLst>
                  <a:lin ang="5400000" scaled="1"/>
                </a:gradFill>
              </a:rPr>
              <a:t>&amp; storage </a:t>
            </a:r>
            <a:r>
              <a:rPr lang="en-US" sz="2000" spc="-49" dirty="0">
                <a:gradFill>
                  <a:gsLst>
                    <a:gs pos="0">
                      <a:schemeClr val="tx1">
                        <a:lumMod val="50000"/>
                      </a:schemeClr>
                    </a:gs>
                    <a:gs pos="100000">
                      <a:schemeClr val="tx1">
                        <a:lumMod val="50000"/>
                      </a:schemeClr>
                    </a:gs>
                  </a:gsLst>
                  <a:lin ang="5400000" scaled="1"/>
                </a:gradFill>
              </a:rPr>
              <a:t>accounts</a:t>
            </a:r>
          </a:p>
          <a:p>
            <a:pPr marL="91440" indent="-163371" defTabSz="895221" fontAlgn="base">
              <a:spcBef>
                <a:spcPct val="0"/>
              </a:spcBef>
              <a:spcAft>
                <a:spcPts val="600"/>
              </a:spcAft>
              <a:buFont typeface="Arial" panose="020B0604020202020204" pitchFamily="34" charset="0"/>
              <a:buChar char="•"/>
            </a:pPr>
            <a:r>
              <a:rPr lang="en-US" sz="2000" spc="-49" dirty="0">
                <a:gradFill>
                  <a:gsLst>
                    <a:gs pos="0">
                      <a:schemeClr val="tx1">
                        <a:lumMod val="50000"/>
                      </a:schemeClr>
                    </a:gs>
                    <a:gs pos="100000">
                      <a:schemeClr val="tx1">
                        <a:lumMod val="50000"/>
                      </a:schemeClr>
                    </a:gs>
                  </a:gsLst>
                  <a:lin ang="5400000" scaled="1"/>
                </a:gradFill>
              </a:rPr>
              <a:t>Tiered deployment workflows</a:t>
            </a:r>
          </a:p>
        </p:txBody>
      </p:sp>
      <p:sp>
        <p:nvSpPr>
          <p:cNvPr id="3" name="Rectangle 2"/>
          <p:cNvSpPr/>
          <p:nvPr/>
        </p:nvSpPr>
        <p:spPr bwMode="auto">
          <a:xfrm>
            <a:off x="269169" y="1433258"/>
            <a:ext cx="1359394" cy="2666150"/>
          </a:xfrm>
          <a:prstGeom prst="rect">
            <a:avLst/>
          </a:prstGeom>
          <a:solidFill>
            <a:srgbClr val="00AEEF"/>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103" fontAlgn="base">
              <a:spcBef>
                <a:spcPct val="0"/>
              </a:spcBef>
              <a:spcAft>
                <a:spcPct val="0"/>
              </a:spcAft>
            </a:pPr>
            <a:endParaRPr lang="en-US" sz="2352" dirty="0">
              <a:gradFill>
                <a:gsLst>
                  <a:gs pos="0">
                    <a:srgbClr val="FFFFFF"/>
                  </a:gs>
                  <a:gs pos="100000">
                    <a:srgbClr val="FFFFFF"/>
                  </a:gs>
                </a:gsLst>
                <a:lin ang="5400000" scaled="0"/>
              </a:gradFill>
              <a:latin typeface="+mj-lt"/>
            </a:endParaRPr>
          </a:p>
        </p:txBody>
      </p:sp>
      <p:sp>
        <p:nvSpPr>
          <p:cNvPr id="9" name="Rectangle 8"/>
          <p:cNvSpPr/>
          <p:nvPr/>
        </p:nvSpPr>
        <p:spPr>
          <a:xfrm>
            <a:off x="6249931" y="1433258"/>
            <a:ext cx="5669726" cy="2666150"/>
          </a:xfrm>
          <a:prstGeom prst="rect">
            <a:avLst/>
          </a:prstGeom>
          <a:solidFill>
            <a:srgbClr val="EBEBEB"/>
          </a:solidFill>
        </p:spPr>
        <p:txBody>
          <a:bodyPr wrap="square" lIns="1523525" anchor="t">
            <a:noAutofit/>
          </a:bodyPr>
          <a:lstStyle/>
          <a:p>
            <a:pPr defTabSz="895221" fontAlgn="base">
              <a:lnSpc>
                <a:spcPct val="90000"/>
              </a:lnSpc>
              <a:spcBef>
                <a:spcPct val="0"/>
              </a:spcBef>
              <a:spcAft>
                <a:spcPts val="1176"/>
              </a:spcAft>
            </a:pPr>
            <a:r>
              <a:rPr lang="en-US" sz="4000" spc="-49" dirty="0">
                <a:solidFill>
                  <a:schemeClr val="accent2"/>
                </a:solidFill>
                <a:latin typeface="+mj-lt"/>
              </a:rPr>
              <a:t>Virtual Machines</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Configure storage and networking </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Domain join to AD on-premises</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Bring your own machine images or disks</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Use remote PowerShell </a:t>
            </a:r>
          </a:p>
        </p:txBody>
      </p:sp>
      <p:sp>
        <p:nvSpPr>
          <p:cNvPr id="10" name="Rectangle 9"/>
          <p:cNvSpPr/>
          <p:nvPr/>
        </p:nvSpPr>
        <p:spPr bwMode="auto">
          <a:xfrm>
            <a:off x="6249931" y="1433258"/>
            <a:ext cx="1359394" cy="2666150"/>
          </a:xfrm>
          <a:prstGeom prst="rect">
            <a:avLst/>
          </a:prstGeom>
          <a:solidFill>
            <a:srgbClr val="00AEEF"/>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103" fontAlgn="base">
              <a:spcBef>
                <a:spcPct val="0"/>
              </a:spcBef>
              <a:spcAft>
                <a:spcPct val="0"/>
              </a:spcAft>
            </a:pPr>
            <a:endParaRPr lang="en-US" sz="2352" dirty="0">
              <a:gradFill>
                <a:gsLst>
                  <a:gs pos="0">
                    <a:srgbClr val="FFFFFF"/>
                  </a:gs>
                  <a:gs pos="100000">
                    <a:srgbClr val="FFFFFF"/>
                  </a:gs>
                </a:gsLst>
                <a:lin ang="5400000" scaled="0"/>
              </a:gradFill>
              <a:latin typeface="+mj-lt"/>
            </a:endParaRPr>
          </a:p>
        </p:txBody>
      </p:sp>
      <p:sp>
        <p:nvSpPr>
          <p:cNvPr id="13" name="Rectangle 12"/>
          <p:cNvSpPr/>
          <p:nvPr/>
        </p:nvSpPr>
        <p:spPr>
          <a:xfrm>
            <a:off x="269168" y="4159174"/>
            <a:ext cx="5669726" cy="2666150"/>
          </a:xfrm>
          <a:prstGeom prst="rect">
            <a:avLst/>
          </a:prstGeom>
          <a:solidFill>
            <a:srgbClr val="EBEBEB"/>
          </a:solidFill>
        </p:spPr>
        <p:txBody>
          <a:bodyPr wrap="square" lIns="1523525" anchor="t">
            <a:noAutofit/>
          </a:bodyPr>
          <a:lstStyle/>
          <a:p>
            <a:pPr defTabSz="895221" fontAlgn="base">
              <a:lnSpc>
                <a:spcPct val="90000"/>
              </a:lnSpc>
              <a:spcBef>
                <a:spcPct val="0"/>
              </a:spcBef>
              <a:spcAft>
                <a:spcPts val="1176"/>
              </a:spcAft>
            </a:pPr>
            <a:r>
              <a:rPr lang="en-US" sz="4000" spc="-49" dirty="0">
                <a:solidFill>
                  <a:srgbClr val="00AEEF"/>
                </a:solidFill>
                <a:latin typeface="+mj-lt"/>
              </a:rPr>
              <a:t>Virtual Network</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Configure Virtual Network </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Manage  configuration and gateway</a:t>
            </a:r>
          </a:p>
          <a:p>
            <a:pPr marL="280064" indent="-280064" defTabSz="895221" fontAlgn="base">
              <a:lnSpc>
                <a:spcPct val="90000"/>
              </a:lnSpc>
              <a:spcBef>
                <a:spcPct val="0"/>
              </a:spcBef>
              <a:spcAft>
                <a:spcPts val="1176"/>
              </a:spcAft>
              <a:buFont typeface="Wingdings"/>
              <a:buChar char="è"/>
            </a:pPr>
            <a:r>
              <a:rPr lang="en-US" sz="2000" spc="-49" dirty="0">
                <a:gradFill>
                  <a:gsLst>
                    <a:gs pos="0">
                      <a:schemeClr val="tx1">
                        <a:lumMod val="50000"/>
                      </a:schemeClr>
                    </a:gs>
                    <a:gs pos="100000">
                      <a:schemeClr val="tx1">
                        <a:lumMod val="50000"/>
                      </a:schemeClr>
                    </a:gs>
                  </a:gsLst>
                  <a:lin ang="5400000" scaled="1"/>
                </a:gradFill>
              </a:rPr>
              <a:t>Connect to on-premises networks</a:t>
            </a:r>
          </a:p>
        </p:txBody>
      </p:sp>
      <p:sp>
        <p:nvSpPr>
          <p:cNvPr id="14" name="Rectangle 13"/>
          <p:cNvSpPr/>
          <p:nvPr/>
        </p:nvSpPr>
        <p:spPr bwMode="auto">
          <a:xfrm>
            <a:off x="269168" y="4159174"/>
            <a:ext cx="1359394" cy="2666150"/>
          </a:xfrm>
          <a:prstGeom prst="rect">
            <a:avLst/>
          </a:prstGeom>
          <a:solidFill>
            <a:srgbClr val="00AEEF"/>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103" fontAlgn="base">
              <a:spcBef>
                <a:spcPct val="0"/>
              </a:spcBef>
              <a:spcAft>
                <a:spcPct val="0"/>
              </a:spcAft>
            </a:pPr>
            <a:endParaRPr lang="en-US" sz="2352" dirty="0">
              <a:gradFill>
                <a:gsLst>
                  <a:gs pos="0">
                    <a:srgbClr val="FFFFFF"/>
                  </a:gs>
                  <a:gs pos="100000">
                    <a:srgbClr val="FFFFFF"/>
                  </a:gs>
                </a:gsLst>
                <a:lin ang="5400000" scaled="0"/>
              </a:gradFill>
              <a:latin typeface="+mj-lt"/>
            </a:endParaRPr>
          </a:p>
        </p:txBody>
      </p:sp>
      <p:sp>
        <p:nvSpPr>
          <p:cNvPr id="17" name="Rectangle 16"/>
          <p:cNvSpPr/>
          <p:nvPr/>
        </p:nvSpPr>
        <p:spPr>
          <a:xfrm>
            <a:off x="6249930" y="4159174"/>
            <a:ext cx="5669726" cy="2666150"/>
          </a:xfrm>
          <a:prstGeom prst="rect">
            <a:avLst/>
          </a:prstGeom>
          <a:solidFill>
            <a:srgbClr val="EBEBEB"/>
          </a:solidFill>
        </p:spPr>
        <p:txBody>
          <a:bodyPr wrap="square" lIns="1523525" anchor="t">
            <a:noAutofit/>
          </a:bodyPr>
          <a:lstStyle/>
          <a:p>
            <a:pPr defTabSz="895221" fontAlgn="base">
              <a:lnSpc>
                <a:spcPct val="90000"/>
              </a:lnSpc>
              <a:spcBef>
                <a:spcPct val="0"/>
              </a:spcBef>
              <a:spcAft>
                <a:spcPts val="1176"/>
              </a:spcAft>
            </a:pPr>
            <a:r>
              <a:rPr lang="en-US" sz="4000" spc="-49" dirty="0">
                <a:solidFill>
                  <a:srgbClr val="00AEEF"/>
                </a:solidFill>
                <a:latin typeface="+mj-lt"/>
              </a:rPr>
              <a:t>Storage</a:t>
            </a:r>
          </a:p>
          <a:p>
            <a:pPr defTabSz="895221" fontAlgn="base">
              <a:lnSpc>
                <a:spcPct val="90000"/>
              </a:lnSpc>
              <a:spcBef>
                <a:spcPct val="0"/>
              </a:spcBef>
              <a:spcAft>
                <a:spcPts val="1176"/>
              </a:spcAft>
            </a:pPr>
            <a:r>
              <a:rPr lang="en-US" sz="2000" spc="-49" dirty="0">
                <a:gradFill>
                  <a:gsLst>
                    <a:gs pos="0">
                      <a:schemeClr val="tx1">
                        <a:lumMod val="50000"/>
                      </a:schemeClr>
                    </a:gs>
                    <a:gs pos="100000">
                      <a:schemeClr val="tx1">
                        <a:lumMod val="50000"/>
                      </a:schemeClr>
                    </a:gs>
                  </a:gsLst>
                  <a:lin ang="5400000" scaled="1"/>
                </a:gradFill>
                <a:sym typeface="Wingdings" pitchFamily="2" charset="2"/>
              </a:rPr>
              <a:t> </a:t>
            </a:r>
            <a:r>
              <a:rPr lang="en-US" sz="2000" spc="-49" dirty="0">
                <a:gradFill>
                  <a:gsLst>
                    <a:gs pos="0">
                      <a:schemeClr val="tx1">
                        <a:lumMod val="50000"/>
                      </a:schemeClr>
                    </a:gs>
                    <a:gs pos="100000">
                      <a:schemeClr val="tx1">
                        <a:lumMod val="50000"/>
                      </a:schemeClr>
                    </a:gs>
                  </a:gsLst>
                  <a:lin ang="5400000" scaled="1"/>
                </a:gradFill>
              </a:rPr>
              <a:t>Upload &amp; download VHDs from  storage accounts to on-premises </a:t>
            </a:r>
          </a:p>
          <a:p>
            <a:pPr defTabSz="895221" fontAlgn="base">
              <a:lnSpc>
                <a:spcPct val="90000"/>
              </a:lnSpc>
              <a:spcBef>
                <a:spcPct val="0"/>
              </a:spcBef>
              <a:spcAft>
                <a:spcPts val="1176"/>
              </a:spcAft>
            </a:pPr>
            <a:r>
              <a:rPr lang="en-US" sz="2000" spc="-49" dirty="0">
                <a:gradFill>
                  <a:gsLst>
                    <a:gs pos="0">
                      <a:schemeClr val="tx1">
                        <a:lumMod val="50000"/>
                      </a:schemeClr>
                    </a:gs>
                    <a:gs pos="100000">
                      <a:schemeClr val="tx1">
                        <a:lumMod val="50000"/>
                      </a:schemeClr>
                    </a:gs>
                  </a:gsLst>
                  <a:lin ang="5400000" scaled="1"/>
                </a:gradFill>
                <a:sym typeface="Wingdings" pitchFamily="2" charset="2"/>
              </a:rPr>
              <a:t> </a:t>
            </a:r>
            <a:r>
              <a:rPr lang="en-US" sz="2000" spc="-49" dirty="0">
                <a:gradFill>
                  <a:gsLst>
                    <a:gs pos="0">
                      <a:schemeClr val="tx1">
                        <a:lumMod val="50000"/>
                      </a:schemeClr>
                    </a:gs>
                    <a:gs pos="100000">
                      <a:schemeClr val="tx1">
                        <a:lumMod val="50000"/>
                      </a:schemeClr>
                    </a:gs>
                  </a:gsLst>
                  <a:lin ang="5400000" scaled="1"/>
                </a:gradFill>
              </a:rPr>
              <a:t>Copy VHDs between storage accounts and subscriptions</a:t>
            </a:r>
          </a:p>
        </p:txBody>
      </p:sp>
      <p:sp>
        <p:nvSpPr>
          <p:cNvPr id="18" name="Rectangle 17"/>
          <p:cNvSpPr/>
          <p:nvPr/>
        </p:nvSpPr>
        <p:spPr bwMode="auto">
          <a:xfrm>
            <a:off x="6249930" y="4159174"/>
            <a:ext cx="1359394" cy="2666150"/>
          </a:xfrm>
          <a:prstGeom prst="rect">
            <a:avLst/>
          </a:prstGeom>
          <a:solidFill>
            <a:srgbClr val="00AEEF"/>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103" fontAlgn="base">
              <a:spcBef>
                <a:spcPct val="0"/>
              </a:spcBef>
              <a:spcAft>
                <a:spcPct val="0"/>
              </a:spcAft>
            </a:pPr>
            <a:endParaRPr lang="en-US" sz="2352" dirty="0">
              <a:gradFill>
                <a:gsLst>
                  <a:gs pos="0">
                    <a:srgbClr val="FFFFFF"/>
                  </a:gs>
                  <a:gs pos="100000">
                    <a:srgbClr val="FFFFFF"/>
                  </a:gs>
                </a:gsLst>
                <a:lin ang="5400000" scaled="0"/>
              </a:gradFill>
              <a:latin typeface="+mj-lt"/>
            </a:endParaRPr>
          </a:p>
        </p:txBody>
      </p:sp>
      <p:sp>
        <p:nvSpPr>
          <p:cNvPr id="20" name="Freeform 9"/>
          <p:cNvSpPr>
            <a:spLocks noEditPoints="1"/>
          </p:cNvSpPr>
          <p:nvPr/>
        </p:nvSpPr>
        <p:spPr bwMode="black">
          <a:xfrm>
            <a:off x="460135" y="2424836"/>
            <a:ext cx="977465" cy="976816"/>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97802" tIns="48901" rIns="97802" bIns="48901" numCol="1" anchor="t" anchorCtr="0" compatLnSpc="1">
            <a:prstTxWarp prst="textNoShape">
              <a:avLst/>
            </a:prstTxWarp>
          </a:bodyPr>
          <a:lstStyle/>
          <a:p>
            <a:endParaRPr lang="en-US" sz="1862">
              <a:solidFill>
                <a:srgbClr val="FFFFFF"/>
              </a:solidFill>
            </a:endParaRPr>
          </a:p>
        </p:txBody>
      </p:sp>
      <p:sp>
        <p:nvSpPr>
          <p:cNvPr id="22" name="Freeform 24"/>
          <p:cNvSpPr>
            <a:spLocks noEditPoints="1"/>
          </p:cNvSpPr>
          <p:nvPr/>
        </p:nvSpPr>
        <p:spPr bwMode="black">
          <a:xfrm>
            <a:off x="6380332" y="2595081"/>
            <a:ext cx="1098593" cy="63632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p:spPr>
        <p:txBody>
          <a:bodyPr vert="horz" wrap="square" lIns="108815" tIns="54408" rIns="108815" bIns="54408" numCol="1" anchor="t" anchorCtr="0" compatLnSpc="1">
            <a:prstTxWarp prst="textNoShape">
              <a:avLst/>
            </a:prstTxWarp>
          </a:bodyPr>
          <a:lstStyle/>
          <a:p>
            <a:endParaRPr lang="en-US" sz="1764"/>
          </a:p>
        </p:txBody>
      </p:sp>
      <p:sp>
        <p:nvSpPr>
          <p:cNvPr id="23" name="Freeform 73"/>
          <p:cNvSpPr>
            <a:spLocks noEditPoints="1"/>
          </p:cNvSpPr>
          <p:nvPr/>
        </p:nvSpPr>
        <p:spPr bwMode="black">
          <a:xfrm>
            <a:off x="456076" y="5163503"/>
            <a:ext cx="985580" cy="95131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06" tIns="54853" rIns="109706" bIns="54853" numCol="1" anchor="t" anchorCtr="0" compatLnSpc="1">
            <a:prstTxWarp prst="textNoShape">
              <a:avLst/>
            </a:prstTxWarp>
          </a:bodyPr>
          <a:lstStyle/>
          <a:p>
            <a:endParaRPr lang="en-US" sz="2156"/>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3893" y="5165240"/>
            <a:ext cx="771469" cy="947839"/>
          </a:xfrm>
          <a:prstGeom prst="rect">
            <a:avLst/>
          </a:prstGeom>
        </p:spPr>
      </p:pic>
    </p:spTree>
    <p:extLst>
      <p:ext uri="{BB962C8B-B14F-4D97-AF65-F5344CB8AC3E}">
        <p14:creationId xmlns:p14="http://schemas.microsoft.com/office/powerpoint/2010/main" val="4336997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84027" y="402776"/>
            <a:ext cx="4384098" cy="1495794"/>
          </a:xfrm>
        </p:spPr>
        <p:txBody>
          <a:bodyPr/>
          <a:lstStyle/>
          <a:p>
            <a:r>
              <a:rPr lang="en-US" dirty="0" smtClean="0">
                <a:solidFill>
                  <a:schemeClr val="bg1"/>
                </a:solidFill>
              </a:rPr>
              <a:t>Destroy</a:t>
            </a:r>
            <a:br>
              <a:rPr lang="en-US" dirty="0" smtClean="0">
                <a:solidFill>
                  <a:schemeClr val="bg1"/>
                </a:solidFill>
              </a:rPr>
            </a:br>
            <a:r>
              <a:rPr lang="en-US" dirty="0" smtClean="0">
                <a:solidFill>
                  <a:schemeClr val="bg1"/>
                </a:solidFill>
              </a:rPr>
              <a:t>	Aggressively</a:t>
            </a:r>
            <a:endParaRPr lang="en-US" dirty="0">
              <a:solidFill>
                <a:schemeClr val="bg1"/>
              </a:solidFill>
            </a:endParaRPr>
          </a:p>
        </p:txBody>
      </p:sp>
    </p:spTree>
    <p:extLst>
      <p:ext uri="{BB962C8B-B14F-4D97-AF65-F5344CB8AC3E}">
        <p14:creationId xmlns:p14="http://schemas.microsoft.com/office/powerpoint/2010/main" val="2968092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going to talk about unit testing</a:t>
            </a:r>
            <a:endParaRPr lang="en-US" dirty="0"/>
          </a:p>
        </p:txBody>
      </p:sp>
      <p:sp>
        <p:nvSpPr>
          <p:cNvPr id="3" name="Text Placeholder 2"/>
          <p:cNvSpPr>
            <a:spLocks noGrp="1"/>
          </p:cNvSpPr>
          <p:nvPr>
            <p:ph type="body" sz="quarter" idx="10"/>
          </p:nvPr>
        </p:nvSpPr>
        <p:spPr>
          <a:xfrm>
            <a:off x="519112" y="1370525"/>
            <a:ext cx="11149013" cy="4178067"/>
          </a:xfrm>
        </p:spPr>
        <p:txBody>
          <a:bodyPr/>
          <a:lstStyle/>
          <a:p>
            <a:r>
              <a:rPr lang="en-US" dirty="0" smtClean="0"/>
              <a:t>Looking at </a:t>
            </a:r>
          </a:p>
          <a:p>
            <a:pPr marL="574675" indent="-571500">
              <a:buClr>
                <a:schemeClr val="tx1"/>
              </a:buClr>
              <a:buFontTx/>
              <a:buChar char="-"/>
            </a:pPr>
            <a:r>
              <a:rPr lang="en-US" sz="4400" dirty="0"/>
              <a:t>F</a:t>
            </a:r>
            <a:r>
              <a:rPr lang="en-US" sz="4400" dirty="0" smtClean="0"/>
              <a:t>ull QA environments</a:t>
            </a:r>
          </a:p>
          <a:p>
            <a:pPr marL="574675" indent="-571500">
              <a:buClr>
                <a:schemeClr val="tx1"/>
              </a:buClr>
              <a:buFontTx/>
              <a:buChar char="-"/>
            </a:pPr>
            <a:r>
              <a:rPr lang="en-US" sz="4400" dirty="0" smtClean="0"/>
              <a:t>Load testing</a:t>
            </a:r>
          </a:p>
          <a:p>
            <a:pPr marL="574675" indent="-571500">
              <a:buClr>
                <a:schemeClr val="tx1"/>
              </a:buClr>
              <a:buFontTx/>
              <a:buChar char="-"/>
            </a:pPr>
            <a:r>
              <a:rPr lang="en-US" sz="4400" dirty="0" smtClean="0"/>
              <a:t>Customer/User testing</a:t>
            </a:r>
          </a:p>
          <a:p>
            <a:pPr marL="574675" indent="-571500">
              <a:buClr>
                <a:schemeClr val="tx1"/>
              </a:buClr>
              <a:buFontTx/>
              <a:buChar char="-"/>
            </a:pPr>
            <a:r>
              <a:rPr lang="en-US" sz="4400" dirty="0" smtClean="0"/>
              <a:t>Multiple testing environments</a:t>
            </a:r>
          </a:p>
          <a:p>
            <a:pPr marL="574675" indent="-571500">
              <a:buClr>
                <a:schemeClr val="tx1"/>
              </a:buClr>
              <a:buFontTx/>
              <a:buChar char="-"/>
            </a:pPr>
            <a:r>
              <a:rPr lang="en-US" sz="4400" dirty="0" smtClean="0"/>
              <a:t>Compliance/Audit testing</a:t>
            </a:r>
            <a:endParaRPr lang="en-US" sz="4400" dirty="0"/>
          </a:p>
        </p:txBody>
      </p:sp>
    </p:spTree>
    <p:extLst>
      <p:ext uri="{BB962C8B-B14F-4D97-AF65-F5344CB8AC3E}">
        <p14:creationId xmlns:p14="http://schemas.microsoft.com/office/powerpoint/2010/main" val="46981088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02669" y="329673"/>
            <a:ext cx="8093726" cy="6362282"/>
            <a:chOff x="4203702" y="1211264"/>
            <a:chExt cx="8258173" cy="6491549"/>
          </a:xfrm>
        </p:grpSpPr>
        <p:sp>
          <p:nvSpPr>
            <p:cNvPr id="45" name="Rectangle 44"/>
            <p:cNvSpPr/>
            <p:nvPr/>
          </p:nvSpPr>
          <p:spPr bwMode="auto">
            <a:xfrm>
              <a:off x="4203702" y="1211264"/>
              <a:ext cx="8258173" cy="5604062"/>
            </a:xfrm>
            <a:prstGeom prst="rect">
              <a:avLst/>
            </a:prstGeom>
            <a:solidFill>
              <a:srgbClr val="EBEB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134429" rIns="89619" bIns="143391" numCol="1" spcCol="0" rtlCol="0" fromWordArt="0" anchor="t" anchorCtr="0" forceAA="0" compatLnSpc="1">
              <a:prstTxWarp prst="textNoShape">
                <a:avLst/>
              </a:prstTxWarp>
              <a:noAutofit/>
            </a:bodyPr>
            <a:lstStyle/>
            <a:p>
              <a:pPr marL="286067" indent="-286067" defTabSz="895221" fontAlgn="base">
                <a:lnSpc>
                  <a:spcPct val="90000"/>
                </a:lnSpc>
                <a:spcBef>
                  <a:spcPct val="0"/>
                </a:spcBef>
                <a:spcAft>
                  <a:spcPct val="0"/>
                </a:spcAft>
                <a:buFont typeface="Arial" panose="020B0604020202020204" pitchFamily="34" charset="0"/>
                <a:buChar char="•"/>
              </a:pPr>
              <a:endParaRPr lang="en-US" sz="1764" spc="-49" dirty="0">
                <a:gradFill>
                  <a:gsLst>
                    <a:gs pos="0">
                      <a:srgbClr val="FFFFFF"/>
                    </a:gs>
                    <a:gs pos="100000">
                      <a:srgbClr val="FFFFFF"/>
                    </a:gs>
                  </a:gsLst>
                  <a:lin ang="5400000" scaled="1"/>
                </a:gradFill>
              </a:endParaRPr>
            </a:p>
          </p:txBody>
        </p:sp>
        <p:sp>
          <p:nvSpPr>
            <p:cNvPr id="50" name="Rectangle 49"/>
            <p:cNvSpPr/>
            <p:nvPr/>
          </p:nvSpPr>
          <p:spPr bwMode="auto">
            <a:xfrm>
              <a:off x="4203702" y="6801112"/>
              <a:ext cx="8258173" cy="901701"/>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89619" rIns="179238" bIns="143391" numCol="1" spcCol="0" rtlCol="0" fromWordArt="0" anchor="t" anchorCtr="0" forceAA="0" compatLnSpc="1">
              <a:prstTxWarp prst="textNoShape">
                <a:avLst/>
              </a:prstTxWarp>
              <a:noAutofit/>
            </a:bodyPr>
            <a:lstStyle/>
            <a:p>
              <a:pPr algn="ctr" defTabSz="895221" fontAlgn="base">
                <a:lnSpc>
                  <a:spcPct val="90000"/>
                </a:lnSpc>
                <a:spcBef>
                  <a:spcPct val="0"/>
                </a:spcBef>
                <a:spcAft>
                  <a:spcPct val="0"/>
                </a:spcAft>
              </a:pPr>
              <a:endParaRPr lang="en-US" sz="1960" spc="-49" dirty="0">
                <a:gradFill>
                  <a:gsLst>
                    <a:gs pos="36283">
                      <a:schemeClr val="tx2"/>
                    </a:gs>
                    <a:gs pos="28000">
                      <a:schemeClr val="tx2"/>
                    </a:gs>
                  </a:gsLst>
                  <a:lin ang="5400000" scaled="0"/>
                </a:gradFill>
              </a:endParaRPr>
            </a:p>
          </p:txBody>
        </p:sp>
      </p:grpSp>
      <p:pic>
        <p:nvPicPr>
          <p:cNvPr id="60" name="Picture 59"/>
          <p:cNvPicPr>
            <a:picLocks noChangeAspect="1"/>
          </p:cNvPicPr>
          <p:nvPr/>
        </p:nvPicPr>
        <p:blipFill rotWithShape="1">
          <a:blip r:embed="rId3" cstate="print">
            <a:extLst>
              <a:ext uri="{28A0092B-C50C-407E-A947-70E740481C1C}">
                <a14:useLocalDpi xmlns:a14="http://schemas.microsoft.com/office/drawing/2010/main" val="0"/>
              </a:ext>
            </a:extLst>
          </a:blip>
          <a:srcRect t="16024"/>
          <a:stretch/>
        </p:blipFill>
        <p:spPr>
          <a:xfrm>
            <a:off x="4385391" y="2245425"/>
            <a:ext cx="2619212" cy="3381433"/>
          </a:xfrm>
          <a:prstGeom prst="rect">
            <a:avLst/>
          </a:prstGeom>
        </p:spPr>
      </p:pic>
      <p:sp>
        <p:nvSpPr>
          <p:cNvPr id="70" name="Freeform 8"/>
          <p:cNvSpPr>
            <a:spLocks/>
          </p:cNvSpPr>
          <p:nvPr/>
        </p:nvSpPr>
        <p:spPr bwMode="auto">
          <a:xfrm>
            <a:off x="1564" y="1380"/>
            <a:ext cx="3852379" cy="6855242"/>
          </a:xfrm>
          <a:prstGeom prst="rect">
            <a:avLst/>
          </a:prstGeom>
          <a:solidFill>
            <a:srgbClr val="FFFFFF"/>
          </a:solidFill>
          <a:ln>
            <a:noFill/>
          </a:ln>
        </p:spPr>
        <p:txBody>
          <a:bodyPr vert="horz" wrap="square" lIns="1522354" tIns="89553" rIns="179078" bIns="143262" numCol="1" anchor="ctr" anchorCtr="0" compatLnSpc="1">
            <a:prstTxWarp prst="textNoShape">
              <a:avLst/>
            </a:prstTxWarp>
            <a:noAutofit/>
          </a:bodyPr>
          <a:lstStyle/>
          <a:p>
            <a:endParaRPr lang="en-US" sz="3234" b="1" dirty="0">
              <a:gradFill>
                <a:gsLst>
                  <a:gs pos="0">
                    <a:schemeClr val="bg1"/>
                  </a:gs>
                  <a:gs pos="100000">
                    <a:schemeClr val="bg1"/>
                  </a:gs>
                </a:gsLst>
                <a:lin ang="5400000" scaled="1"/>
              </a:gradFill>
              <a:latin typeface="+mj-lt"/>
            </a:endParaRPr>
          </a:p>
        </p:txBody>
      </p:sp>
      <p:sp>
        <p:nvSpPr>
          <p:cNvPr id="14" name="Rectangle 13"/>
          <p:cNvSpPr/>
          <p:nvPr/>
        </p:nvSpPr>
        <p:spPr>
          <a:xfrm>
            <a:off x="182813" y="2988731"/>
            <a:ext cx="3606078" cy="497718"/>
          </a:xfrm>
          <a:prstGeom prst="rect">
            <a:avLst/>
          </a:prstGeom>
        </p:spPr>
        <p:txBody>
          <a:bodyPr wrap="square" lIns="89553" tIns="44775" rIns="89553" bIns="44775">
            <a:spAutoFit/>
          </a:bodyPr>
          <a:lstStyle/>
          <a:p>
            <a:pPr>
              <a:lnSpc>
                <a:spcPct val="150000"/>
              </a:lnSpc>
            </a:pPr>
            <a:endParaRPr lang="en-US" sz="1764" dirty="0">
              <a:gradFill>
                <a:gsLst>
                  <a:gs pos="0">
                    <a:schemeClr val="bg1"/>
                  </a:gs>
                  <a:gs pos="100000">
                    <a:schemeClr val="bg1"/>
                  </a:gs>
                </a:gsLst>
                <a:lin ang="5400000" scaled="1"/>
              </a:gradFill>
            </a:endParaRPr>
          </a:p>
        </p:txBody>
      </p:sp>
      <p:sp>
        <p:nvSpPr>
          <p:cNvPr id="30" name="Rectangle 29"/>
          <p:cNvSpPr/>
          <p:nvPr/>
        </p:nvSpPr>
        <p:spPr>
          <a:xfrm rot="19069121">
            <a:off x="6036243" y="1725922"/>
            <a:ext cx="1467228" cy="582717"/>
          </a:xfrm>
          <a:prstGeom prst="rect">
            <a:avLst/>
          </a:prstGeom>
        </p:spPr>
        <p:txBody>
          <a:bodyPr wrap="square" lIns="89553" tIns="44775" rIns="89553" bIns="44775">
            <a:spAutoFit/>
          </a:bodyPr>
          <a:lstStyle/>
          <a:p>
            <a:pPr algn="ctr" fontAlgn="base">
              <a:lnSpc>
                <a:spcPct val="80000"/>
              </a:lnSpc>
              <a:spcBef>
                <a:spcPct val="0"/>
              </a:spcBef>
              <a:spcAft>
                <a:spcPct val="0"/>
              </a:spcAft>
            </a:pPr>
            <a:r>
              <a:rPr lang="en-US" sz="1960" b="1" spc="-49" dirty="0">
                <a:gradFill>
                  <a:gsLst>
                    <a:gs pos="2917">
                      <a:schemeClr val="tx2"/>
                    </a:gs>
                    <a:gs pos="30000">
                      <a:schemeClr val="tx2"/>
                    </a:gs>
                  </a:gsLst>
                  <a:lin ang="5400000" scaled="0"/>
                </a:gradFill>
                <a:latin typeface="+mj-lt"/>
              </a:rPr>
              <a:t>Virtual </a:t>
            </a:r>
            <a:br>
              <a:rPr lang="en-US" sz="1960" b="1" spc="-49" dirty="0">
                <a:gradFill>
                  <a:gsLst>
                    <a:gs pos="2917">
                      <a:schemeClr val="tx2"/>
                    </a:gs>
                    <a:gs pos="30000">
                      <a:schemeClr val="tx2"/>
                    </a:gs>
                  </a:gsLst>
                  <a:lin ang="5400000" scaled="0"/>
                </a:gradFill>
                <a:latin typeface="+mj-lt"/>
              </a:rPr>
            </a:br>
            <a:r>
              <a:rPr lang="en-US" sz="1960" b="1" spc="-49" dirty="0">
                <a:gradFill>
                  <a:gsLst>
                    <a:gs pos="2917">
                      <a:schemeClr val="tx2"/>
                    </a:gs>
                    <a:gs pos="30000">
                      <a:schemeClr val="tx2"/>
                    </a:gs>
                  </a:gsLst>
                  <a:lin ang="5400000" scaled="0"/>
                </a:gradFill>
                <a:latin typeface="+mj-lt"/>
              </a:rPr>
              <a:t>Network</a:t>
            </a:r>
          </a:p>
        </p:txBody>
      </p:sp>
      <p:sp>
        <p:nvSpPr>
          <p:cNvPr id="42" name="Rectangle 41"/>
          <p:cNvSpPr/>
          <p:nvPr/>
        </p:nvSpPr>
        <p:spPr>
          <a:xfrm>
            <a:off x="4172015" y="6044527"/>
            <a:ext cx="2006458" cy="422739"/>
          </a:xfrm>
          <a:prstGeom prst="rect">
            <a:avLst/>
          </a:prstGeom>
        </p:spPr>
        <p:txBody>
          <a:bodyPr wrap="square" lIns="89553" tIns="44775" rIns="89553" bIns="44775">
            <a:spAutoFit/>
          </a:bodyPr>
          <a:lstStyle/>
          <a:p>
            <a:pPr algn="ctr">
              <a:lnSpc>
                <a:spcPct val="90000"/>
              </a:lnSpc>
            </a:pPr>
            <a:r>
              <a:rPr lang="en-US" sz="2352" b="1" spc="-49" dirty="0">
                <a:gradFill>
                  <a:gsLst>
                    <a:gs pos="2917">
                      <a:schemeClr val="tx2"/>
                    </a:gs>
                    <a:gs pos="30000">
                      <a:schemeClr val="tx2"/>
                    </a:gs>
                  </a:gsLst>
                  <a:lin ang="5400000" scaled="0"/>
                </a:gradFill>
                <a:latin typeface="+mj-lt"/>
              </a:rPr>
              <a:t>On-premises</a:t>
            </a:r>
          </a:p>
        </p:txBody>
      </p:sp>
      <p:sp>
        <p:nvSpPr>
          <p:cNvPr id="43" name="Rectangle 42"/>
          <p:cNvSpPr/>
          <p:nvPr/>
        </p:nvSpPr>
        <p:spPr>
          <a:xfrm>
            <a:off x="6677405" y="6044527"/>
            <a:ext cx="2414739" cy="422739"/>
          </a:xfrm>
          <a:prstGeom prst="rect">
            <a:avLst/>
          </a:prstGeom>
        </p:spPr>
        <p:txBody>
          <a:bodyPr wrap="square" lIns="89553" tIns="44775" rIns="89553" bIns="44775">
            <a:spAutoFit/>
          </a:bodyPr>
          <a:lstStyle/>
          <a:p>
            <a:pPr algn="ctr">
              <a:lnSpc>
                <a:spcPct val="90000"/>
              </a:lnSpc>
            </a:pPr>
            <a:r>
              <a:rPr lang="en-US" sz="2352" b="1" spc="-49" dirty="0">
                <a:gradFill>
                  <a:gsLst>
                    <a:gs pos="2917">
                      <a:schemeClr val="tx2"/>
                    </a:gs>
                    <a:gs pos="30000">
                      <a:schemeClr val="tx2"/>
                    </a:gs>
                  </a:gsLst>
                  <a:lin ang="5400000" scaled="0"/>
                </a:gradFill>
                <a:latin typeface="+mj-lt"/>
              </a:rPr>
              <a:t>Windows Azure</a:t>
            </a:r>
          </a:p>
        </p:txBody>
      </p:sp>
      <p:sp>
        <p:nvSpPr>
          <p:cNvPr id="44" name="Freeform 7"/>
          <p:cNvSpPr>
            <a:spLocks noEditPoints="1"/>
          </p:cNvSpPr>
          <p:nvPr/>
        </p:nvSpPr>
        <p:spPr bwMode="black">
          <a:xfrm>
            <a:off x="6190328" y="6042547"/>
            <a:ext cx="475224" cy="42025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tx2"/>
          </a:solidFill>
          <a:ln>
            <a:noFill/>
          </a:ln>
          <a:extLst/>
        </p:spPr>
        <p:txBody>
          <a:bodyPr vert="horz" wrap="square" lIns="89553" tIns="44775" rIns="89553" bIns="44775" numCol="1" anchor="t" anchorCtr="0" compatLnSpc="1">
            <a:prstTxWarp prst="textNoShape">
              <a:avLst/>
            </a:prstTxWarp>
          </a:bodyPr>
          <a:lstStyle/>
          <a:p>
            <a:endParaRPr lang="en-US" sz="1764"/>
          </a:p>
        </p:txBody>
      </p:sp>
      <p:sp>
        <p:nvSpPr>
          <p:cNvPr id="47" name="Rectangle 46"/>
          <p:cNvSpPr/>
          <p:nvPr/>
        </p:nvSpPr>
        <p:spPr>
          <a:xfrm>
            <a:off x="9591080" y="6044527"/>
            <a:ext cx="2605315" cy="422739"/>
          </a:xfrm>
          <a:prstGeom prst="rect">
            <a:avLst/>
          </a:prstGeom>
        </p:spPr>
        <p:txBody>
          <a:bodyPr wrap="square" lIns="89553" tIns="44775" rIns="89553" bIns="44775">
            <a:spAutoFit/>
          </a:bodyPr>
          <a:lstStyle/>
          <a:p>
            <a:pPr algn="ctr">
              <a:lnSpc>
                <a:spcPct val="90000"/>
              </a:lnSpc>
            </a:pPr>
            <a:r>
              <a:rPr lang="en-US" sz="2352" b="1" spc="-49" dirty="0">
                <a:gradFill>
                  <a:gsLst>
                    <a:gs pos="2917">
                      <a:schemeClr val="tx2"/>
                    </a:gs>
                    <a:gs pos="30000">
                      <a:schemeClr val="tx2"/>
                    </a:gs>
                  </a:gsLst>
                  <a:lin ang="5400000" scaled="0"/>
                </a:gradFill>
                <a:latin typeface="+mj-lt"/>
              </a:rPr>
              <a:t>Remote Workers </a:t>
            </a:r>
          </a:p>
        </p:txBody>
      </p:sp>
      <p:sp>
        <p:nvSpPr>
          <p:cNvPr id="48" name="Freeform 7"/>
          <p:cNvSpPr>
            <a:spLocks noEditPoints="1"/>
          </p:cNvSpPr>
          <p:nvPr/>
        </p:nvSpPr>
        <p:spPr bwMode="black">
          <a:xfrm>
            <a:off x="9103997" y="6042547"/>
            <a:ext cx="475224" cy="42025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tx2"/>
          </a:solidFill>
          <a:ln>
            <a:noFill/>
          </a:ln>
          <a:extLst/>
        </p:spPr>
        <p:txBody>
          <a:bodyPr vert="horz" wrap="square" lIns="89553" tIns="44775" rIns="89553" bIns="44775" numCol="1" anchor="t" anchorCtr="0" compatLnSpc="1">
            <a:prstTxWarp prst="textNoShape">
              <a:avLst/>
            </a:prstTxWarp>
          </a:bodyPr>
          <a:lstStyle/>
          <a:p>
            <a:endParaRPr lang="en-US" sz="1764"/>
          </a:p>
        </p:txBody>
      </p:sp>
      <p:sp>
        <p:nvSpPr>
          <p:cNvPr id="57" name="Rectangle 56"/>
          <p:cNvSpPr/>
          <p:nvPr/>
        </p:nvSpPr>
        <p:spPr>
          <a:xfrm>
            <a:off x="250289" y="292339"/>
            <a:ext cx="3588407" cy="6512119"/>
          </a:xfrm>
          <a:prstGeom prst="rect">
            <a:avLst/>
          </a:prstGeom>
        </p:spPr>
        <p:txBody>
          <a:bodyPr wrap="square" lIns="89553" tIns="44775" rIns="89553" bIns="44775">
            <a:spAutoFit/>
          </a:bodyPr>
          <a:lstStyle/>
          <a:p>
            <a:pPr fontAlgn="base">
              <a:lnSpc>
                <a:spcPct val="90000"/>
              </a:lnSpc>
              <a:spcBef>
                <a:spcPct val="0"/>
              </a:spcBef>
              <a:spcAft>
                <a:spcPct val="0"/>
              </a:spcAft>
            </a:pPr>
            <a:r>
              <a:rPr lang="en-US" sz="3430" b="1" dirty="0">
                <a:gradFill>
                  <a:gsLst>
                    <a:gs pos="0">
                      <a:schemeClr val="tx2"/>
                    </a:gs>
                    <a:gs pos="100000">
                      <a:schemeClr val="tx2"/>
                    </a:gs>
                  </a:gsLst>
                  <a:lin ang="5400000" scaled="1"/>
                </a:gradFill>
                <a:latin typeface="+mj-lt"/>
              </a:rPr>
              <a:t>Customize. </a:t>
            </a:r>
          </a:p>
          <a:p>
            <a:pPr fontAlgn="base">
              <a:lnSpc>
                <a:spcPct val="90000"/>
              </a:lnSpc>
              <a:spcBef>
                <a:spcPct val="0"/>
              </a:spcBef>
              <a:spcAft>
                <a:spcPct val="0"/>
              </a:spcAft>
            </a:pPr>
            <a:r>
              <a:rPr lang="en-US" sz="3430" b="1" dirty="0">
                <a:gradFill>
                  <a:gsLst>
                    <a:gs pos="0">
                      <a:schemeClr val="tx2"/>
                    </a:gs>
                    <a:gs pos="100000">
                      <a:schemeClr val="tx2"/>
                    </a:gs>
                  </a:gsLst>
                  <a:lin ang="5400000" scaled="1"/>
                </a:gradFill>
                <a:latin typeface="+mj-lt"/>
              </a:rPr>
              <a:t>Collaborate. </a:t>
            </a:r>
          </a:p>
          <a:p>
            <a:pPr fontAlgn="base">
              <a:lnSpc>
                <a:spcPct val="90000"/>
              </a:lnSpc>
              <a:spcBef>
                <a:spcPct val="0"/>
              </a:spcBef>
              <a:spcAft>
                <a:spcPct val="0"/>
              </a:spcAft>
            </a:pPr>
            <a:r>
              <a:rPr lang="en-US" sz="3430" b="1" dirty="0">
                <a:gradFill>
                  <a:gsLst>
                    <a:gs pos="0">
                      <a:schemeClr val="tx2"/>
                    </a:gs>
                    <a:gs pos="100000">
                      <a:schemeClr val="tx2"/>
                    </a:gs>
                  </a:gsLst>
                  <a:lin ang="5400000" scaled="1"/>
                </a:gradFill>
                <a:latin typeface="+mj-lt"/>
              </a:rPr>
              <a:t>Maintain.</a:t>
            </a:r>
          </a:p>
          <a:p>
            <a:pPr fontAlgn="base">
              <a:lnSpc>
                <a:spcPct val="90000"/>
              </a:lnSpc>
              <a:spcBef>
                <a:spcPct val="0"/>
              </a:spcBef>
              <a:spcAft>
                <a:spcPct val="0"/>
              </a:spcAft>
            </a:pPr>
            <a:endParaRPr lang="en-US" sz="2352" dirty="0">
              <a:gradFill>
                <a:gsLst>
                  <a:gs pos="0">
                    <a:schemeClr val="tx1">
                      <a:lumMod val="50000"/>
                    </a:schemeClr>
                  </a:gs>
                  <a:gs pos="100000">
                    <a:schemeClr val="tx1">
                      <a:lumMod val="50000"/>
                    </a:schemeClr>
                  </a:gs>
                </a:gsLst>
                <a:lin ang="5400000" scaled="1"/>
              </a:gradFill>
            </a:endParaRPr>
          </a:p>
          <a:p>
            <a:pPr fontAlgn="base">
              <a:lnSpc>
                <a:spcPct val="90000"/>
              </a:lnSpc>
              <a:spcBef>
                <a:spcPct val="0"/>
              </a:spcBef>
              <a:spcAft>
                <a:spcPct val="0"/>
              </a:spcAft>
            </a:pPr>
            <a:r>
              <a:rPr lang="en-US" sz="2352" dirty="0">
                <a:gradFill>
                  <a:gsLst>
                    <a:gs pos="0">
                      <a:schemeClr val="tx1">
                        <a:lumMod val="50000"/>
                      </a:schemeClr>
                    </a:gs>
                    <a:gs pos="100000">
                      <a:schemeClr val="tx1">
                        <a:lumMod val="50000"/>
                      </a:schemeClr>
                    </a:gs>
                  </a:gsLst>
                  <a:lin ang="5400000" scaled="1"/>
                </a:gradFill>
              </a:rPr>
              <a:t>SharePoint Server </a:t>
            </a:r>
            <a:br>
              <a:rPr lang="en-US" sz="2352" dirty="0">
                <a:gradFill>
                  <a:gsLst>
                    <a:gs pos="0">
                      <a:schemeClr val="tx1">
                        <a:lumMod val="50000"/>
                      </a:schemeClr>
                    </a:gs>
                    <a:gs pos="100000">
                      <a:schemeClr val="tx1">
                        <a:lumMod val="50000"/>
                      </a:schemeClr>
                    </a:gs>
                  </a:gsLst>
                  <a:lin ang="5400000" scaled="1"/>
                </a:gradFill>
              </a:rPr>
            </a:br>
            <a:r>
              <a:rPr lang="en-US" sz="2352" dirty="0">
                <a:gradFill>
                  <a:gsLst>
                    <a:gs pos="0">
                      <a:schemeClr val="tx1">
                        <a:lumMod val="50000"/>
                      </a:schemeClr>
                    </a:gs>
                    <a:gs pos="100000">
                      <a:schemeClr val="tx1">
                        <a:lumMod val="50000"/>
                      </a:schemeClr>
                    </a:gs>
                  </a:gsLst>
                  <a:lin ang="5400000" scaled="1"/>
                </a:gradFill>
              </a:rPr>
              <a:t>on Windows Azure</a:t>
            </a:r>
          </a:p>
          <a:p>
            <a:pPr fontAlgn="base">
              <a:lnSpc>
                <a:spcPct val="90000"/>
              </a:lnSpc>
              <a:spcBef>
                <a:spcPct val="0"/>
              </a:spcBef>
              <a:spcAft>
                <a:spcPct val="0"/>
              </a:spcAft>
            </a:pPr>
            <a:endParaRPr lang="en-US" sz="2352" dirty="0">
              <a:gradFill>
                <a:gsLst>
                  <a:gs pos="0">
                    <a:schemeClr val="bg1"/>
                  </a:gs>
                  <a:gs pos="100000">
                    <a:schemeClr val="bg1"/>
                  </a:gs>
                </a:gsLst>
                <a:lin ang="5400000" scaled="1"/>
              </a:gradFill>
              <a:latin typeface="+mj-lt"/>
            </a:endParaRPr>
          </a:p>
          <a:p>
            <a:pPr>
              <a:spcAft>
                <a:spcPts val="1200"/>
              </a:spcAft>
            </a:pPr>
            <a:r>
              <a:rPr lang="en-US" sz="2000" dirty="0">
                <a:gradFill>
                  <a:gsLst>
                    <a:gs pos="0">
                      <a:schemeClr val="tx1">
                        <a:lumMod val="50000"/>
                      </a:schemeClr>
                    </a:gs>
                    <a:gs pos="100000">
                      <a:schemeClr val="tx1">
                        <a:lumMod val="50000"/>
                      </a:schemeClr>
                    </a:gs>
                  </a:gsLst>
                  <a:lin ang="5400000" scaled="1"/>
                </a:gradFill>
              </a:rPr>
              <a:t>Design, implement, and develop on SharePoint 2010/2013 </a:t>
            </a:r>
            <a:r>
              <a:rPr lang="en-US" sz="2000" dirty="0" smtClean="0">
                <a:gradFill>
                  <a:gsLst>
                    <a:gs pos="0">
                      <a:schemeClr val="tx1">
                        <a:lumMod val="50000"/>
                      </a:schemeClr>
                    </a:gs>
                    <a:gs pos="100000">
                      <a:schemeClr val="tx1">
                        <a:lumMod val="50000"/>
                      </a:schemeClr>
                    </a:gs>
                  </a:gsLst>
                  <a:lin ang="5400000" scaled="1"/>
                </a:gradFill>
              </a:rPr>
              <a:t>without upfront </a:t>
            </a:r>
            <a:r>
              <a:rPr lang="en-US" sz="2000" dirty="0">
                <a:gradFill>
                  <a:gsLst>
                    <a:gs pos="0">
                      <a:schemeClr val="tx1">
                        <a:lumMod val="50000"/>
                      </a:schemeClr>
                    </a:gs>
                    <a:gs pos="100000">
                      <a:schemeClr val="tx1">
                        <a:lumMod val="50000"/>
                      </a:schemeClr>
                    </a:gs>
                  </a:gsLst>
                  <a:lin ang="5400000" scaled="1"/>
                </a:gradFill>
              </a:rPr>
              <a:t>hardware costs</a:t>
            </a:r>
          </a:p>
          <a:p>
            <a:pPr>
              <a:spcAft>
                <a:spcPts val="1200"/>
              </a:spcAft>
            </a:pPr>
            <a:r>
              <a:rPr lang="en-US" sz="2000" dirty="0">
                <a:gradFill>
                  <a:gsLst>
                    <a:gs pos="0">
                      <a:schemeClr val="tx1">
                        <a:lumMod val="50000"/>
                      </a:schemeClr>
                    </a:gs>
                    <a:gs pos="100000">
                      <a:schemeClr val="tx1">
                        <a:lumMod val="50000"/>
                      </a:schemeClr>
                    </a:gs>
                  </a:gsLst>
                  <a:lin ang="5400000" scaled="1"/>
                </a:gradFill>
              </a:rPr>
              <a:t>Develop custom internet sites and collaboration apps not supported in software as a service model</a:t>
            </a:r>
          </a:p>
          <a:p>
            <a:pPr>
              <a:spcAft>
                <a:spcPts val="1200"/>
              </a:spcAft>
            </a:pPr>
            <a:r>
              <a:rPr lang="en-US" sz="2000" dirty="0">
                <a:gradFill>
                  <a:gsLst>
                    <a:gs pos="0">
                      <a:schemeClr val="tx1">
                        <a:lumMod val="50000"/>
                      </a:schemeClr>
                    </a:gs>
                    <a:gs pos="100000">
                      <a:schemeClr val="tx1">
                        <a:lumMod val="50000"/>
                      </a:schemeClr>
                    </a:gs>
                  </a:gsLst>
                  <a:lin ang="5400000" scaled="1"/>
                </a:gradFill>
              </a:rPr>
              <a:t>Burst compute, storage, and database for your SharePoint farm when you need it</a:t>
            </a:r>
          </a:p>
        </p:txBody>
      </p:sp>
      <p:cxnSp>
        <p:nvCxnSpPr>
          <p:cNvPr id="49" name="Straight Connector 48"/>
          <p:cNvCxnSpPr/>
          <p:nvPr/>
        </p:nvCxnSpPr>
        <p:spPr>
          <a:xfrm>
            <a:off x="6277878" y="1543653"/>
            <a:ext cx="2596229" cy="0"/>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5663437" y="4535890"/>
            <a:ext cx="1139040" cy="1001588"/>
            <a:chOff x="5736879" y="5124723"/>
            <a:chExt cx="1236176" cy="1087002"/>
          </a:xfrm>
        </p:grpSpPr>
        <p:grpSp>
          <p:nvGrpSpPr>
            <p:cNvPr id="94" name="Group 93"/>
            <p:cNvGrpSpPr/>
            <p:nvPr/>
          </p:nvGrpSpPr>
          <p:grpSpPr>
            <a:xfrm flipH="1">
              <a:off x="6564711" y="5124723"/>
              <a:ext cx="408344" cy="1087002"/>
              <a:chOff x="529660" y="3577613"/>
              <a:chExt cx="1058335" cy="2817255"/>
            </a:xfrm>
            <a:solidFill>
              <a:srgbClr val="FFFFFF"/>
            </a:solidFill>
          </p:grpSpPr>
          <p:sp>
            <p:nvSpPr>
              <p:cNvPr id="97"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221"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sp>
            <p:nvSpPr>
              <p:cNvPr id="98" name="Oval 742"/>
              <p:cNvSpPr>
                <a:spLocks noChangeArrowheads="1"/>
              </p:cNvSpPr>
              <p:nvPr/>
            </p:nvSpPr>
            <p:spPr bwMode="auto">
              <a:xfrm>
                <a:off x="743315" y="3577613"/>
                <a:ext cx="631026" cy="635994"/>
              </a:xfrm>
              <a:prstGeom prst="ellipse">
                <a:avLst/>
              </a:pr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221"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sp>
          <p:nvSpPr>
            <p:cNvPr id="95" name="Freeform 34"/>
            <p:cNvSpPr>
              <a:spLocks noEditPoints="1"/>
            </p:cNvSpPr>
            <p:nvPr/>
          </p:nvSpPr>
          <p:spPr bwMode="auto">
            <a:xfrm>
              <a:off x="5736879" y="5378911"/>
              <a:ext cx="752168" cy="50604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endParaRPr lang="en-US" sz="1764"/>
            </a:p>
          </p:txBody>
        </p:sp>
      </p:grpSp>
      <p:sp>
        <p:nvSpPr>
          <p:cNvPr id="55" name="Rectangle 54"/>
          <p:cNvSpPr/>
          <p:nvPr/>
        </p:nvSpPr>
        <p:spPr>
          <a:xfrm>
            <a:off x="10495133" y="532484"/>
            <a:ext cx="1526869" cy="478223"/>
          </a:xfrm>
          <a:prstGeom prst="rect">
            <a:avLst/>
          </a:prstGeom>
        </p:spPr>
        <p:txBody>
          <a:bodyPr wrap="square" lIns="89553" tIns="44775" rIns="89553" bIns="44775">
            <a:spAutoFit/>
          </a:bodyPr>
          <a:lstStyle/>
          <a:p>
            <a:pPr algn="ctr">
              <a:lnSpc>
                <a:spcPct val="90000"/>
              </a:lnSpc>
            </a:pPr>
            <a:r>
              <a:rPr lang="en-US" sz="1400" b="1" spc="-49" dirty="0">
                <a:gradFill>
                  <a:gsLst>
                    <a:gs pos="2917">
                      <a:schemeClr val="tx2"/>
                    </a:gs>
                    <a:gs pos="30000">
                      <a:schemeClr val="tx2"/>
                    </a:gs>
                  </a:gsLst>
                  <a:lin ang="5400000" scaled="0"/>
                </a:gradFill>
                <a:latin typeface="+mj-lt"/>
              </a:rPr>
              <a:t>Custom Collaboration Site</a:t>
            </a:r>
          </a:p>
        </p:txBody>
      </p:sp>
      <p:sp>
        <p:nvSpPr>
          <p:cNvPr id="92" name="Clpoud Icon"/>
          <p:cNvSpPr>
            <a:spLocks noChangeAspect="1"/>
          </p:cNvSpPr>
          <p:nvPr/>
        </p:nvSpPr>
        <p:spPr bwMode="black">
          <a:xfrm>
            <a:off x="8104853" y="766011"/>
            <a:ext cx="3809450" cy="21527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25400">
            <a:solidFill>
              <a:srgbClr val="EBEBEB"/>
            </a:solidFill>
          </a:ln>
          <a:extLst/>
        </p:spPr>
        <p:txBody>
          <a:bodyPr vert="horz" wrap="square" lIns="89553" tIns="179101" rIns="447751" bIns="44775" numCol="1" anchor="t" anchorCtr="0" compatLnSpc="1">
            <a:prstTxWarp prst="textNoShape">
              <a:avLst/>
            </a:prstTxWarp>
          </a:bodyPr>
          <a:lstStyle/>
          <a:p>
            <a:pPr algn="ctr" fontAlgn="base">
              <a:lnSpc>
                <a:spcPct val="90000"/>
              </a:lnSpc>
              <a:spcBef>
                <a:spcPct val="0"/>
              </a:spcBef>
              <a:spcAft>
                <a:spcPct val="0"/>
              </a:spcAft>
            </a:pPr>
            <a:r>
              <a:rPr lang="en-US" sz="1764" spc="-49" dirty="0">
                <a:gradFill>
                  <a:gsLst>
                    <a:gs pos="2917">
                      <a:schemeClr val="bg1"/>
                    </a:gs>
                    <a:gs pos="30000">
                      <a:schemeClr val="bg1"/>
                    </a:gs>
                  </a:gsLst>
                  <a:lin ang="5400000" scaled="0"/>
                </a:gradFill>
              </a:rPr>
              <a:t>Virtual </a:t>
            </a:r>
            <a:br>
              <a:rPr lang="en-US" sz="1764" spc="-49" dirty="0">
                <a:gradFill>
                  <a:gsLst>
                    <a:gs pos="2917">
                      <a:schemeClr val="bg1"/>
                    </a:gs>
                    <a:gs pos="30000">
                      <a:schemeClr val="bg1"/>
                    </a:gs>
                  </a:gsLst>
                  <a:lin ang="5400000" scaled="0"/>
                </a:gradFill>
              </a:rPr>
            </a:br>
            <a:r>
              <a:rPr lang="en-US" sz="1764" spc="-49" dirty="0">
                <a:gradFill>
                  <a:gsLst>
                    <a:gs pos="2917">
                      <a:schemeClr val="bg1"/>
                    </a:gs>
                    <a:gs pos="30000">
                      <a:schemeClr val="bg1"/>
                    </a:gs>
                  </a:gsLst>
                  <a:lin ang="5400000" scaled="0"/>
                </a:gradFill>
              </a:rPr>
              <a:t>Machines</a:t>
            </a:r>
          </a:p>
        </p:txBody>
      </p:sp>
      <p:grpSp>
        <p:nvGrpSpPr>
          <p:cNvPr id="28" name="Group 27"/>
          <p:cNvGrpSpPr/>
          <p:nvPr/>
        </p:nvGrpSpPr>
        <p:grpSpPr>
          <a:xfrm>
            <a:off x="5628097" y="3226044"/>
            <a:ext cx="1174375" cy="857801"/>
            <a:chOff x="5727053" y="4231533"/>
            <a:chExt cx="1264380" cy="923544"/>
          </a:xfrm>
        </p:grpSpPr>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727053" y="4231533"/>
              <a:ext cx="1264380" cy="923544"/>
            </a:xfrm>
            <a:prstGeom prst="rect">
              <a:avLst/>
            </a:prstGeom>
          </p:spPr>
        </p:pic>
        <p:pic>
          <p:nvPicPr>
            <p:cNvPr id="144" name="Picture 143"/>
            <p:cNvPicPr>
              <a:picLocks noChangeAspect="1"/>
            </p:cNvPicPr>
            <p:nvPr/>
          </p:nvPicPr>
          <p:blipFill rotWithShape="1">
            <a:blip r:embed="rId5" cstate="print">
              <a:extLst>
                <a:ext uri="{28A0092B-C50C-407E-A947-70E740481C1C}">
                  <a14:useLocalDpi xmlns:a14="http://schemas.microsoft.com/office/drawing/2010/main" val="0"/>
                </a:ext>
              </a:extLst>
            </a:blip>
            <a:srcRect r="79871"/>
            <a:stretch/>
          </p:blipFill>
          <p:spPr>
            <a:xfrm>
              <a:off x="6112087" y="4316431"/>
              <a:ext cx="442681" cy="516944"/>
            </a:xfrm>
            <a:prstGeom prst="rect">
              <a:avLst/>
            </a:prstGeom>
          </p:spPr>
        </p:pic>
      </p:grpSp>
      <p:cxnSp>
        <p:nvCxnSpPr>
          <p:cNvPr id="29" name="Straight Connector 28"/>
          <p:cNvCxnSpPr/>
          <p:nvPr/>
        </p:nvCxnSpPr>
        <p:spPr>
          <a:xfrm flipV="1">
            <a:off x="6273585" y="1518950"/>
            <a:ext cx="0" cy="1818941"/>
          </a:xfrm>
          <a:prstGeom prst="line">
            <a:avLst/>
          </a:prstGeom>
          <a:ln w="44450" cap="rnd">
            <a:solidFill>
              <a:schemeClr val="accent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8147261" y="4498977"/>
            <a:ext cx="3374907" cy="879185"/>
            <a:chOff x="9894377" y="4610947"/>
            <a:chExt cx="1972220" cy="513776"/>
          </a:xfrm>
          <a:solidFill>
            <a:schemeClr val="tx2"/>
          </a:solidFill>
        </p:grpSpPr>
        <p:grpSp>
          <p:nvGrpSpPr>
            <p:cNvPr id="79" name="Group 78"/>
            <p:cNvGrpSpPr/>
            <p:nvPr/>
          </p:nvGrpSpPr>
          <p:grpSpPr>
            <a:xfrm>
              <a:off x="9894377" y="4610947"/>
              <a:ext cx="414816" cy="513776"/>
              <a:chOff x="10937718" y="2035607"/>
              <a:chExt cx="863086" cy="1068988"/>
            </a:xfrm>
            <a:grpFill/>
          </p:grpSpPr>
          <p:sp>
            <p:nvSpPr>
              <p:cNvPr id="129" name="Oval 742"/>
              <p:cNvSpPr>
                <a:spLocks noChangeArrowheads="1"/>
              </p:cNvSpPr>
              <p:nvPr/>
            </p:nvSpPr>
            <p:spPr bwMode="auto">
              <a:xfrm>
                <a:off x="11480295" y="2035607"/>
                <a:ext cx="239439" cy="241323"/>
              </a:xfrm>
              <a:prstGeom prst="ellipse">
                <a:avLst/>
              </a:pr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30"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31"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4"/>
              </a:p>
            </p:txBody>
          </p:sp>
        </p:grpSp>
        <p:grpSp>
          <p:nvGrpSpPr>
            <p:cNvPr id="81" name="Group 80"/>
            <p:cNvGrpSpPr/>
            <p:nvPr/>
          </p:nvGrpSpPr>
          <p:grpSpPr>
            <a:xfrm>
              <a:off x="10413512" y="4610947"/>
              <a:ext cx="414816" cy="513776"/>
              <a:chOff x="10937718" y="2035607"/>
              <a:chExt cx="863086" cy="1068988"/>
            </a:xfrm>
            <a:grpFill/>
          </p:grpSpPr>
          <p:sp>
            <p:nvSpPr>
              <p:cNvPr id="126" name="Oval 742"/>
              <p:cNvSpPr>
                <a:spLocks noChangeArrowheads="1"/>
              </p:cNvSpPr>
              <p:nvPr/>
            </p:nvSpPr>
            <p:spPr bwMode="auto">
              <a:xfrm>
                <a:off x="11480295" y="2035607"/>
                <a:ext cx="239439" cy="241323"/>
              </a:xfrm>
              <a:prstGeom prst="ellipse">
                <a:avLst/>
              </a:pr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27"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28"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4"/>
              </a:p>
            </p:txBody>
          </p:sp>
        </p:grpSp>
        <p:grpSp>
          <p:nvGrpSpPr>
            <p:cNvPr id="96" name="Group 95"/>
            <p:cNvGrpSpPr/>
            <p:nvPr/>
          </p:nvGrpSpPr>
          <p:grpSpPr>
            <a:xfrm>
              <a:off x="10932647" y="4610947"/>
              <a:ext cx="414816" cy="513776"/>
              <a:chOff x="10937718" y="2035607"/>
              <a:chExt cx="863086" cy="1068988"/>
            </a:xfrm>
            <a:grpFill/>
          </p:grpSpPr>
          <p:sp>
            <p:nvSpPr>
              <p:cNvPr id="122" name="Oval 742"/>
              <p:cNvSpPr>
                <a:spLocks noChangeArrowheads="1"/>
              </p:cNvSpPr>
              <p:nvPr/>
            </p:nvSpPr>
            <p:spPr bwMode="auto">
              <a:xfrm>
                <a:off x="11480295" y="2035607"/>
                <a:ext cx="239439" cy="241323"/>
              </a:xfrm>
              <a:prstGeom prst="ellipse">
                <a:avLst/>
              </a:pr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23"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25"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4"/>
              </a:p>
            </p:txBody>
          </p:sp>
        </p:grpSp>
        <p:grpSp>
          <p:nvGrpSpPr>
            <p:cNvPr id="100" name="Group 99"/>
            <p:cNvGrpSpPr/>
            <p:nvPr/>
          </p:nvGrpSpPr>
          <p:grpSpPr>
            <a:xfrm>
              <a:off x="11451781" y="4610947"/>
              <a:ext cx="414816" cy="513776"/>
              <a:chOff x="10937718" y="2035607"/>
              <a:chExt cx="863086" cy="1068988"/>
            </a:xfrm>
            <a:grpFill/>
          </p:grpSpPr>
          <p:sp>
            <p:nvSpPr>
              <p:cNvPr id="101" name="Oval 742"/>
              <p:cNvSpPr>
                <a:spLocks noChangeArrowheads="1"/>
              </p:cNvSpPr>
              <p:nvPr/>
            </p:nvSpPr>
            <p:spPr bwMode="auto">
              <a:xfrm>
                <a:off x="11480295" y="2035607"/>
                <a:ext cx="239439" cy="241323"/>
              </a:xfrm>
              <a:prstGeom prst="ellipse">
                <a:avLst/>
              </a:pr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0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5480"/>
                <a:endParaRPr lang="en-US" sz="1764">
                  <a:solidFill>
                    <a:srgbClr val="FFFFFF"/>
                  </a:solidFill>
                </a:endParaRPr>
              </a:p>
            </p:txBody>
          </p:sp>
          <p:sp>
            <p:nvSpPr>
              <p:cNvPr id="121"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4"/>
              </a:p>
            </p:txBody>
          </p:sp>
        </p:grpSp>
      </p:grpSp>
      <p:sp>
        <p:nvSpPr>
          <p:cNvPr id="132" name="Rectangle 131"/>
          <p:cNvSpPr/>
          <p:nvPr/>
        </p:nvSpPr>
        <p:spPr>
          <a:xfrm flipH="1">
            <a:off x="9285514" y="3315812"/>
            <a:ext cx="1467228" cy="336595"/>
          </a:xfrm>
          <a:prstGeom prst="rect">
            <a:avLst/>
          </a:prstGeom>
        </p:spPr>
        <p:txBody>
          <a:bodyPr wrap="square" lIns="89553" tIns="44775" rIns="89553" bIns="44775">
            <a:spAutoFit/>
          </a:bodyPr>
          <a:lstStyle/>
          <a:p>
            <a:pPr algn="ctr" fontAlgn="base">
              <a:lnSpc>
                <a:spcPct val="80000"/>
              </a:lnSpc>
              <a:spcBef>
                <a:spcPct val="0"/>
              </a:spcBef>
              <a:spcAft>
                <a:spcPct val="0"/>
              </a:spcAft>
            </a:pPr>
            <a:r>
              <a:rPr lang="en-US" sz="1960" b="1" spc="-49" dirty="0">
                <a:gradFill>
                  <a:gsLst>
                    <a:gs pos="2917">
                      <a:schemeClr val="tx2"/>
                    </a:gs>
                    <a:gs pos="30000">
                      <a:schemeClr val="tx2"/>
                    </a:gs>
                  </a:gsLst>
                  <a:lin ang="5400000" scaled="0"/>
                </a:gradFill>
                <a:latin typeface="+mj-lt"/>
              </a:rPr>
              <a:t>Internet</a:t>
            </a:r>
          </a:p>
        </p:txBody>
      </p:sp>
      <p:sp>
        <p:nvSpPr>
          <p:cNvPr id="136" name="Rectangle 135"/>
          <p:cNvSpPr/>
          <p:nvPr/>
        </p:nvSpPr>
        <p:spPr>
          <a:xfrm flipH="1">
            <a:off x="8147260" y="5462356"/>
            <a:ext cx="3580206" cy="336595"/>
          </a:xfrm>
          <a:prstGeom prst="rect">
            <a:avLst/>
          </a:prstGeom>
        </p:spPr>
        <p:txBody>
          <a:bodyPr wrap="square" lIns="89553" tIns="44775" rIns="89553" bIns="44775">
            <a:spAutoFit/>
          </a:bodyPr>
          <a:lstStyle/>
          <a:p>
            <a:pPr algn="ctr" fontAlgn="base">
              <a:lnSpc>
                <a:spcPct val="80000"/>
              </a:lnSpc>
              <a:spcBef>
                <a:spcPct val="0"/>
              </a:spcBef>
              <a:spcAft>
                <a:spcPct val="0"/>
              </a:spcAft>
            </a:pPr>
            <a:r>
              <a:rPr lang="en-US" sz="1960" b="1" spc="-49" dirty="0">
                <a:gradFill>
                  <a:gsLst>
                    <a:gs pos="2917">
                      <a:schemeClr val="tx2"/>
                    </a:gs>
                    <a:gs pos="30000">
                      <a:schemeClr val="tx2"/>
                    </a:gs>
                  </a:gsLst>
                  <a:lin ang="5400000" scaled="0"/>
                </a:gradFill>
                <a:latin typeface="+mj-lt"/>
              </a:rPr>
              <a:t>Remote Workers</a:t>
            </a:r>
          </a:p>
        </p:txBody>
      </p:sp>
      <p:cxnSp>
        <p:nvCxnSpPr>
          <p:cNvPr id="142" name="Straight Connector 141"/>
          <p:cNvCxnSpPr/>
          <p:nvPr/>
        </p:nvCxnSpPr>
        <p:spPr>
          <a:xfrm>
            <a:off x="8683619" y="2958517"/>
            <a:ext cx="0" cy="1506729"/>
          </a:xfrm>
          <a:prstGeom prst="line">
            <a:avLst/>
          </a:prstGeom>
          <a:ln w="44450" cap="rnd">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571974" y="2958517"/>
            <a:ext cx="0" cy="1506729"/>
          </a:xfrm>
          <a:prstGeom prst="line">
            <a:avLst/>
          </a:prstGeom>
          <a:ln w="44450" cap="rnd">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0460328" y="2958517"/>
            <a:ext cx="0" cy="1506729"/>
          </a:xfrm>
          <a:prstGeom prst="line">
            <a:avLst/>
          </a:prstGeom>
          <a:ln w="44450" cap="rnd">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1348685" y="2959650"/>
            <a:ext cx="0" cy="1505601"/>
          </a:xfrm>
          <a:prstGeom prst="line">
            <a:avLst/>
          </a:prstGeom>
          <a:ln w="44450" cap="rnd">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5583830" y="4145815"/>
            <a:ext cx="1246922" cy="253690"/>
          </a:xfrm>
          <a:prstGeom prst="rect">
            <a:avLst/>
          </a:prstGeom>
          <a:no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sz="1372" b="1" spc="-49" dirty="0">
                <a:gradFill>
                  <a:gsLst>
                    <a:gs pos="2917">
                      <a:srgbClr val="FFFFFF"/>
                    </a:gs>
                    <a:gs pos="30000">
                      <a:srgbClr val="FFFFFF"/>
                    </a:gs>
                  </a:gsLst>
                  <a:lin ang="5400000" scaled="0"/>
                </a:gradFill>
                <a:latin typeface="+mj-lt"/>
              </a:rPr>
              <a:t>Windows Server</a:t>
            </a:r>
            <a:br>
              <a:rPr lang="en-US" sz="1372" b="1" spc="-49" dirty="0">
                <a:gradFill>
                  <a:gsLst>
                    <a:gs pos="2917">
                      <a:srgbClr val="FFFFFF"/>
                    </a:gs>
                    <a:gs pos="30000">
                      <a:srgbClr val="FFFFFF"/>
                    </a:gs>
                  </a:gsLst>
                  <a:lin ang="5400000" scaled="0"/>
                </a:gradFill>
                <a:latin typeface="+mj-lt"/>
              </a:rPr>
            </a:br>
            <a:r>
              <a:rPr lang="en-US" sz="1372" b="1" spc="-49" dirty="0">
                <a:gradFill>
                  <a:gsLst>
                    <a:gs pos="2917">
                      <a:srgbClr val="FFFFFF"/>
                    </a:gs>
                    <a:gs pos="30000">
                      <a:srgbClr val="FFFFFF"/>
                    </a:gs>
                  </a:gsLst>
                  <a:lin ang="5400000" scaled="0"/>
                </a:gradFill>
                <a:latin typeface="+mj-lt"/>
              </a:rPr>
              <a:t>Active Directory</a:t>
            </a:r>
          </a:p>
        </p:txBody>
      </p:sp>
      <p:grpSp>
        <p:nvGrpSpPr>
          <p:cNvPr id="4" name="Group 3"/>
          <p:cNvGrpSpPr/>
          <p:nvPr/>
        </p:nvGrpSpPr>
        <p:grpSpPr>
          <a:xfrm>
            <a:off x="8735054" y="1563550"/>
            <a:ext cx="2707138" cy="1209151"/>
            <a:chOff x="8930211" y="2470210"/>
            <a:chExt cx="2762140" cy="1233718"/>
          </a:xfrm>
        </p:grpSpPr>
        <p:grpSp>
          <p:nvGrpSpPr>
            <p:cNvPr id="3" name="Group 2"/>
            <p:cNvGrpSpPr/>
            <p:nvPr/>
          </p:nvGrpSpPr>
          <p:grpSpPr>
            <a:xfrm>
              <a:off x="8930211" y="2470210"/>
              <a:ext cx="2762140" cy="1233718"/>
              <a:chOff x="8930211" y="2470210"/>
              <a:chExt cx="2762140" cy="1233718"/>
            </a:xfrm>
          </p:grpSpPr>
          <p:grpSp>
            <p:nvGrpSpPr>
              <p:cNvPr id="133" name="Group 132"/>
              <p:cNvGrpSpPr/>
              <p:nvPr/>
            </p:nvGrpSpPr>
            <p:grpSpPr>
              <a:xfrm>
                <a:off x="8969145" y="2470210"/>
                <a:ext cx="1195087" cy="923088"/>
                <a:chOff x="8274494" y="2496640"/>
                <a:chExt cx="1214641" cy="938192"/>
              </a:xfrm>
            </p:grpSpPr>
            <p:sp>
              <p:nvSpPr>
                <p:cNvPr id="134" name="Freeform 24"/>
                <p:cNvSpPr>
                  <a:spLocks noEditPoints="1"/>
                </p:cNvSpPr>
                <p:nvPr/>
              </p:nvSpPr>
              <p:spPr bwMode="black">
                <a:xfrm>
                  <a:off x="8274494" y="2496640"/>
                  <a:ext cx="1214641" cy="938192"/>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pic>
              <p:nvPicPr>
                <p:cNvPr id="135" name="Picture 134"/>
                <p:cNvPicPr>
                  <a:picLocks noChangeAspect="1"/>
                </p:cNvPicPr>
                <p:nvPr/>
              </p:nvPicPr>
              <p:blipFill rotWithShape="1">
                <a:blip r:embed="rId6" cstate="print">
                  <a:extLst>
                    <a:ext uri="{28A0092B-C50C-407E-A947-70E740481C1C}">
                      <a14:useLocalDpi xmlns:a14="http://schemas.microsoft.com/office/drawing/2010/main" val="0"/>
                    </a:ext>
                  </a:extLst>
                </a:blip>
                <a:srcRect r="79871"/>
                <a:stretch/>
              </p:blipFill>
              <p:spPr>
                <a:xfrm>
                  <a:off x="8638955" y="2564962"/>
                  <a:ext cx="449924" cy="525402"/>
                </a:xfrm>
                <a:prstGeom prst="rect">
                  <a:avLst/>
                </a:prstGeom>
              </p:spPr>
            </p:pic>
          </p:grpSp>
          <p:sp>
            <p:nvSpPr>
              <p:cNvPr id="105" name="Freeform 24"/>
              <p:cNvSpPr>
                <a:spLocks noEditPoints="1"/>
              </p:cNvSpPr>
              <p:nvPr/>
            </p:nvSpPr>
            <p:spPr bwMode="black">
              <a:xfrm>
                <a:off x="10455442" y="2470210"/>
                <a:ext cx="1200181" cy="92702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07" name="Rectangle 106"/>
              <p:cNvSpPr/>
              <p:nvPr/>
            </p:nvSpPr>
            <p:spPr bwMode="auto">
              <a:xfrm>
                <a:off x="10420095" y="3445084"/>
                <a:ext cx="1272256" cy="258844"/>
              </a:xfrm>
              <a:prstGeom prst="rect">
                <a:avLst/>
              </a:prstGeom>
              <a:no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sz="1372" b="1" spc="-49" dirty="0">
                    <a:gradFill>
                      <a:gsLst>
                        <a:gs pos="2917">
                          <a:srgbClr val="FFFFFF"/>
                        </a:gs>
                        <a:gs pos="30000">
                          <a:srgbClr val="FFFFFF"/>
                        </a:gs>
                      </a:gsLst>
                      <a:lin ang="5400000" scaled="0"/>
                    </a:gradFill>
                    <a:latin typeface="+mj-lt"/>
                  </a:rPr>
                  <a:t>SharePoint Server</a:t>
                </a:r>
              </a:p>
            </p:txBody>
          </p:sp>
          <p:sp>
            <p:nvSpPr>
              <p:cNvPr id="73" name="Rectangle 72"/>
              <p:cNvSpPr/>
              <p:nvPr/>
            </p:nvSpPr>
            <p:spPr bwMode="auto">
              <a:xfrm>
                <a:off x="8930211" y="3445084"/>
                <a:ext cx="1272256" cy="258844"/>
              </a:xfrm>
              <a:prstGeom prst="rect">
                <a:avLst/>
              </a:prstGeom>
              <a:no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sz="1372" b="1" spc="-49" dirty="0">
                    <a:gradFill>
                      <a:gsLst>
                        <a:gs pos="2917">
                          <a:srgbClr val="FFFFFF"/>
                        </a:gs>
                        <a:gs pos="30000">
                          <a:srgbClr val="FFFFFF"/>
                        </a:gs>
                      </a:gsLst>
                      <a:lin ang="5400000" scaled="0"/>
                    </a:gradFill>
                    <a:latin typeface="+mj-lt"/>
                  </a:rPr>
                  <a:t>Windows Server</a:t>
                </a:r>
                <a:br>
                  <a:rPr lang="en-US" sz="1372" b="1" spc="-49" dirty="0">
                    <a:gradFill>
                      <a:gsLst>
                        <a:gs pos="2917">
                          <a:srgbClr val="FFFFFF"/>
                        </a:gs>
                        <a:gs pos="30000">
                          <a:srgbClr val="FFFFFF"/>
                        </a:gs>
                      </a:gsLst>
                      <a:lin ang="5400000" scaled="0"/>
                    </a:gradFill>
                    <a:latin typeface="+mj-lt"/>
                  </a:rPr>
                </a:br>
                <a:r>
                  <a:rPr lang="en-US" sz="1372" b="1" spc="-49" dirty="0">
                    <a:gradFill>
                      <a:gsLst>
                        <a:gs pos="2917">
                          <a:srgbClr val="FFFFFF"/>
                        </a:gs>
                        <a:gs pos="30000">
                          <a:srgbClr val="FFFFFF"/>
                        </a:gs>
                      </a:gsLst>
                      <a:lin ang="5400000" scaled="0"/>
                    </a:gradFill>
                    <a:latin typeface="+mj-lt"/>
                  </a:rPr>
                  <a:t>Active Directory</a:t>
                </a:r>
              </a:p>
            </p:txBody>
          </p:sp>
        </p:gr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941626" y="2615729"/>
              <a:ext cx="414727" cy="3808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453536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1380"/>
            <a:ext cx="10969943" cy="837862"/>
          </a:xfrm>
        </p:spPr>
        <p:txBody>
          <a:bodyPr>
            <a:noAutofit/>
          </a:bodyPr>
          <a:lstStyle/>
          <a:p>
            <a:r>
              <a:rPr lang="en-US" sz="4312" dirty="0">
                <a:latin typeface="Segoe UI Light"/>
                <a:sym typeface="Segoe UI Light"/>
              </a:rPr>
              <a:t>Develop &amp; test new apps </a:t>
            </a:r>
            <a:r>
              <a:rPr lang="en-US" sz="4312" dirty="0"/>
              <a:t>using </a:t>
            </a:r>
            <a:br>
              <a:rPr lang="en-US" sz="4312" dirty="0"/>
            </a:br>
            <a:r>
              <a:rPr lang="en-US" sz="4312" dirty="0"/>
              <a:t>Windows Azure and SQL Server</a:t>
            </a:r>
          </a:p>
        </p:txBody>
      </p:sp>
      <p:sp>
        <p:nvSpPr>
          <p:cNvPr id="4" name="Title 3"/>
          <p:cNvSpPr txBox="1">
            <a:spLocks/>
          </p:cNvSpPr>
          <p:nvPr>
            <p:custDataLst>
              <p:tags r:id="rId1"/>
            </p:custDataLst>
          </p:nvPr>
        </p:nvSpPr>
        <p:spPr>
          <a:xfrm>
            <a:off x="5076561" y="96236"/>
            <a:ext cx="11243436" cy="845456"/>
          </a:xfrm>
          <a:prstGeom prst="rect">
            <a:avLst/>
          </a:prstGeom>
        </p:spPr>
        <p:txBody>
          <a:bodyPr vert="horz" lIns="145043" tIns="72522" rIns="145043" bIns="72522" rtlCol="0" anchor="ctr" anchorCtr="0">
            <a:noAutofit/>
          </a:bodyPr>
          <a:lstStyle>
            <a:lvl1pPr algn="l" defTabSz="1218987" rtl="0" eaLnBrk="1" latinLnBrk="0" hangingPunct="1">
              <a:spcBef>
                <a:spcPct val="0"/>
              </a:spcBef>
              <a:buNone/>
              <a:defRPr sz="3700" kern="1200" cap="all" baseline="0">
                <a:solidFill>
                  <a:srgbClr val="E8E8E8">
                    <a:alpha val="99000"/>
                  </a:srgbClr>
                </a:solidFill>
                <a:latin typeface="Segoe Light" pitchFamily="34" charset="0"/>
                <a:ea typeface="+mj-ea"/>
                <a:cs typeface="+mj-cs"/>
              </a:defRPr>
            </a:lvl1pPr>
          </a:lstStyle>
          <a:p>
            <a:endParaRPr lang="en-US" sz="3332" i="1" cap="none" dirty="0">
              <a:latin typeface="Segoe UI Light"/>
              <a:sym typeface="Segoe UI Light"/>
            </a:endParaRPr>
          </a:p>
        </p:txBody>
      </p:sp>
      <p:sp>
        <p:nvSpPr>
          <p:cNvPr id="5" name="Rectangle 4"/>
          <p:cNvSpPr/>
          <p:nvPr/>
        </p:nvSpPr>
        <p:spPr>
          <a:xfrm>
            <a:off x="218304" y="1292516"/>
            <a:ext cx="2863948" cy="6229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6" name="Rectangle 5"/>
          <p:cNvSpPr/>
          <p:nvPr/>
        </p:nvSpPr>
        <p:spPr>
          <a:xfrm>
            <a:off x="715453" y="1419420"/>
            <a:ext cx="1958728" cy="435657"/>
          </a:xfrm>
          <a:prstGeom prst="rect">
            <a:avLst/>
          </a:prstGeom>
        </p:spPr>
        <p:txBody>
          <a:bodyPr wrap="square" lIns="108815" tIns="54408" rIns="108815" bIns="54408">
            <a:spAutoFit/>
          </a:bodyPr>
          <a:lstStyle/>
          <a:p>
            <a:pPr algn="ctr" defTabSz="1450017" fontAlgn="base">
              <a:lnSpc>
                <a:spcPct val="90000"/>
              </a:lnSpc>
              <a:spcBef>
                <a:spcPts val="1000"/>
              </a:spcBef>
              <a:spcAft>
                <a:spcPct val="0"/>
              </a:spcAft>
              <a:buClr>
                <a:schemeClr val="bg2">
                  <a:lumMod val="75000"/>
                </a:schemeClr>
              </a:buClr>
              <a:buSzPct val="100000"/>
            </a:pPr>
            <a:r>
              <a:rPr lang="en-US" sz="2352" dirty="0">
                <a:solidFill>
                  <a:schemeClr val="bg1">
                    <a:alpha val="99000"/>
                  </a:schemeClr>
                </a:solidFill>
                <a:cs typeface="Segoe UI" pitchFamily="34" charset="0"/>
              </a:rPr>
              <a:t>PROVISION</a:t>
            </a:r>
          </a:p>
        </p:txBody>
      </p:sp>
      <p:sp>
        <p:nvSpPr>
          <p:cNvPr id="7" name="Rectangle 6"/>
          <p:cNvSpPr/>
          <p:nvPr/>
        </p:nvSpPr>
        <p:spPr>
          <a:xfrm>
            <a:off x="3197207" y="1292516"/>
            <a:ext cx="2883685" cy="6229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8" name="Rectangle 7"/>
          <p:cNvSpPr/>
          <p:nvPr/>
        </p:nvSpPr>
        <p:spPr>
          <a:xfrm>
            <a:off x="6178374" y="1292515"/>
            <a:ext cx="2867815" cy="6229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9" name="Rectangle 8"/>
          <p:cNvSpPr/>
          <p:nvPr/>
        </p:nvSpPr>
        <p:spPr>
          <a:xfrm>
            <a:off x="9163412" y="1292515"/>
            <a:ext cx="2861681" cy="6229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0" name="Rectangle 9"/>
          <p:cNvSpPr/>
          <p:nvPr/>
        </p:nvSpPr>
        <p:spPr>
          <a:xfrm>
            <a:off x="3714094" y="1419420"/>
            <a:ext cx="1958728" cy="435657"/>
          </a:xfrm>
          <a:prstGeom prst="rect">
            <a:avLst/>
          </a:prstGeom>
        </p:spPr>
        <p:txBody>
          <a:bodyPr wrap="square" lIns="108815" tIns="54408" rIns="108815" bIns="54408">
            <a:spAutoFit/>
          </a:bodyPr>
          <a:lstStyle/>
          <a:p>
            <a:pPr algn="ctr" defTabSz="1450017" fontAlgn="base">
              <a:lnSpc>
                <a:spcPct val="90000"/>
              </a:lnSpc>
              <a:spcBef>
                <a:spcPts val="1000"/>
              </a:spcBef>
              <a:spcAft>
                <a:spcPct val="0"/>
              </a:spcAft>
              <a:buClr>
                <a:schemeClr val="bg2">
                  <a:lumMod val="75000"/>
                </a:schemeClr>
              </a:buClr>
              <a:buSzPct val="100000"/>
            </a:pPr>
            <a:r>
              <a:rPr lang="en-US" sz="2352" dirty="0">
                <a:solidFill>
                  <a:schemeClr val="bg1">
                    <a:alpha val="99000"/>
                  </a:schemeClr>
                </a:solidFill>
                <a:cs typeface="Segoe UI" pitchFamily="34" charset="0"/>
              </a:rPr>
              <a:t>DEVELOP</a:t>
            </a:r>
          </a:p>
        </p:txBody>
      </p:sp>
      <p:sp>
        <p:nvSpPr>
          <p:cNvPr id="11" name="Rectangle 10"/>
          <p:cNvSpPr/>
          <p:nvPr/>
        </p:nvSpPr>
        <p:spPr>
          <a:xfrm>
            <a:off x="6613650" y="1419420"/>
            <a:ext cx="1958728" cy="435657"/>
          </a:xfrm>
          <a:prstGeom prst="rect">
            <a:avLst/>
          </a:prstGeom>
        </p:spPr>
        <p:txBody>
          <a:bodyPr wrap="square" lIns="108815" tIns="54408" rIns="108815" bIns="54408">
            <a:spAutoFit/>
          </a:bodyPr>
          <a:lstStyle/>
          <a:p>
            <a:pPr algn="ctr" defTabSz="1450017" fontAlgn="base">
              <a:lnSpc>
                <a:spcPct val="90000"/>
              </a:lnSpc>
              <a:spcBef>
                <a:spcPts val="1000"/>
              </a:spcBef>
              <a:spcAft>
                <a:spcPct val="0"/>
              </a:spcAft>
              <a:buClr>
                <a:schemeClr val="bg2">
                  <a:lumMod val="75000"/>
                </a:schemeClr>
              </a:buClr>
              <a:buSzPct val="100000"/>
            </a:pPr>
            <a:r>
              <a:rPr lang="en-US" sz="2352" dirty="0">
                <a:solidFill>
                  <a:schemeClr val="bg1">
                    <a:alpha val="99000"/>
                  </a:schemeClr>
                </a:solidFill>
                <a:cs typeface="Segoe UI" pitchFamily="34" charset="0"/>
              </a:rPr>
              <a:t>DEPLOY</a:t>
            </a:r>
          </a:p>
        </p:txBody>
      </p:sp>
      <p:sp>
        <p:nvSpPr>
          <p:cNvPr id="12" name="Rectangle 11"/>
          <p:cNvSpPr/>
          <p:nvPr/>
        </p:nvSpPr>
        <p:spPr>
          <a:xfrm>
            <a:off x="9585086" y="1419420"/>
            <a:ext cx="1958728" cy="435657"/>
          </a:xfrm>
          <a:prstGeom prst="rect">
            <a:avLst/>
          </a:prstGeom>
        </p:spPr>
        <p:txBody>
          <a:bodyPr wrap="square" lIns="108815" tIns="54408" rIns="108815" bIns="54408">
            <a:spAutoFit/>
          </a:bodyPr>
          <a:lstStyle/>
          <a:p>
            <a:pPr algn="ctr" defTabSz="1450017" fontAlgn="base">
              <a:lnSpc>
                <a:spcPct val="90000"/>
              </a:lnSpc>
              <a:spcBef>
                <a:spcPts val="1000"/>
              </a:spcBef>
              <a:spcAft>
                <a:spcPct val="0"/>
              </a:spcAft>
              <a:buClr>
                <a:schemeClr val="bg2">
                  <a:lumMod val="75000"/>
                </a:schemeClr>
              </a:buClr>
              <a:buSzPct val="100000"/>
            </a:pPr>
            <a:r>
              <a:rPr lang="en-US" sz="2352" dirty="0">
                <a:solidFill>
                  <a:schemeClr val="bg1">
                    <a:alpha val="99000"/>
                  </a:schemeClr>
                </a:solidFill>
                <a:cs typeface="Segoe UI" pitchFamily="34" charset="0"/>
              </a:rPr>
              <a:t>MANAGE</a:t>
            </a:r>
          </a:p>
        </p:txBody>
      </p:sp>
      <p:sp>
        <p:nvSpPr>
          <p:cNvPr id="13" name="Rectangle 12"/>
          <p:cNvSpPr/>
          <p:nvPr/>
        </p:nvSpPr>
        <p:spPr>
          <a:xfrm>
            <a:off x="218304" y="1915507"/>
            <a:ext cx="2863948" cy="48293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4" name="Rectangle 13"/>
          <p:cNvSpPr/>
          <p:nvPr/>
        </p:nvSpPr>
        <p:spPr>
          <a:xfrm>
            <a:off x="3197207" y="1915507"/>
            <a:ext cx="2883684" cy="48293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5" name="Rectangle 14"/>
          <p:cNvSpPr/>
          <p:nvPr/>
        </p:nvSpPr>
        <p:spPr>
          <a:xfrm>
            <a:off x="6178374" y="1915507"/>
            <a:ext cx="2867814" cy="48293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6" name="Rectangle 15"/>
          <p:cNvSpPr/>
          <p:nvPr/>
        </p:nvSpPr>
        <p:spPr>
          <a:xfrm>
            <a:off x="9163412" y="1915507"/>
            <a:ext cx="2861681" cy="48293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7" name="Right Arrow 16"/>
          <p:cNvSpPr/>
          <p:nvPr/>
        </p:nvSpPr>
        <p:spPr>
          <a:xfrm>
            <a:off x="2802735" y="1419419"/>
            <a:ext cx="761730" cy="36918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8" name="Right Arrow 17"/>
          <p:cNvSpPr/>
          <p:nvPr/>
        </p:nvSpPr>
        <p:spPr>
          <a:xfrm>
            <a:off x="5797508" y="1437610"/>
            <a:ext cx="761730" cy="36918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19" name="Right Arrow 18"/>
          <p:cNvSpPr/>
          <p:nvPr/>
        </p:nvSpPr>
        <p:spPr>
          <a:xfrm>
            <a:off x="8782548" y="1437610"/>
            <a:ext cx="761730" cy="36918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endParaRPr lang="en-US" sz="1764"/>
          </a:p>
        </p:txBody>
      </p:sp>
      <p:sp>
        <p:nvSpPr>
          <p:cNvPr id="20" name="Rectangle 19"/>
          <p:cNvSpPr/>
          <p:nvPr/>
        </p:nvSpPr>
        <p:spPr>
          <a:xfrm>
            <a:off x="395136" y="2062879"/>
            <a:ext cx="2557227" cy="978624"/>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Provision new Windows Azure VM based on SQL Server template using Windows Azure Portal:</a:t>
            </a:r>
          </a:p>
        </p:txBody>
      </p:sp>
      <p:sp>
        <p:nvSpPr>
          <p:cNvPr id="21" name="Rectangle 20"/>
          <p:cNvSpPr/>
          <p:nvPr/>
        </p:nvSpPr>
        <p:spPr>
          <a:xfrm>
            <a:off x="3210810" y="2062878"/>
            <a:ext cx="2720455" cy="761437"/>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Develop new applications using SQL Server Data Tools and Visual Studio</a:t>
            </a:r>
          </a:p>
        </p:txBody>
      </p:sp>
      <p:sp>
        <p:nvSpPr>
          <p:cNvPr id="22" name="Rectangle 21"/>
          <p:cNvSpPr/>
          <p:nvPr/>
        </p:nvSpPr>
        <p:spPr>
          <a:xfrm>
            <a:off x="6333668" y="2035167"/>
            <a:ext cx="2712521" cy="761437"/>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Configure access using Windows Azure Portal and Windows Firewall in the VM</a:t>
            </a:r>
          </a:p>
        </p:txBody>
      </p:sp>
      <p:sp>
        <p:nvSpPr>
          <p:cNvPr id="23" name="Rectangle 22"/>
          <p:cNvSpPr/>
          <p:nvPr/>
        </p:nvSpPr>
        <p:spPr>
          <a:xfrm>
            <a:off x="3265212" y="4225811"/>
            <a:ext cx="2720455" cy="761437"/>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Create deployment scripts using SQL Server Data Tools and Visual Studio</a:t>
            </a:r>
          </a:p>
        </p:txBody>
      </p:sp>
      <p:sp>
        <p:nvSpPr>
          <p:cNvPr id="24" name="Rectangle 23"/>
          <p:cNvSpPr/>
          <p:nvPr/>
        </p:nvSpPr>
        <p:spPr>
          <a:xfrm>
            <a:off x="6232785" y="4218395"/>
            <a:ext cx="2720455" cy="978624"/>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Deploy and test package to Windows Azure VM using SQL Server Data Tools and Visual Studio</a:t>
            </a:r>
          </a:p>
        </p:txBody>
      </p:sp>
      <p:sp>
        <p:nvSpPr>
          <p:cNvPr id="25" name="Rectangle 24"/>
          <p:cNvSpPr/>
          <p:nvPr/>
        </p:nvSpPr>
        <p:spPr>
          <a:xfrm>
            <a:off x="9234026" y="2062879"/>
            <a:ext cx="2720455" cy="978624"/>
          </a:xfrm>
          <a:prstGeom prst="rect">
            <a:avLst/>
          </a:prstGeom>
        </p:spPr>
        <p:txBody>
          <a:bodyPr wrap="square" lIns="108815" tIns="54408" rIns="108815" bIns="54408">
            <a:spAutoFit/>
          </a:bodyPr>
          <a:lstStyle/>
          <a:p>
            <a:pPr defTabSz="1450017" fontAlgn="base">
              <a:lnSpc>
                <a:spcPct val="90000"/>
              </a:lnSpc>
              <a:spcBef>
                <a:spcPts val="1000"/>
              </a:spcBef>
              <a:spcAft>
                <a:spcPct val="0"/>
              </a:spcAft>
              <a:buClr>
                <a:schemeClr val="bg2">
                  <a:lumMod val="75000"/>
                </a:schemeClr>
              </a:buClr>
              <a:buSzPct val="100000"/>
            </a:pPr>
            <a:r>
              <a:rPr lang="en-US" sz="1568" dirty="0">
                <a:solidFill>
                  <a:schemeClr val="bg1">
                    <a:alpha val="99000"/>
                  </a:schemeClr>
                </a:solidFill>
                <a:cs typeface="Segoe UI" pitchFamily="34" charset="0"/>
              </a:rPr>
              <a:t>Monitor application over time using Windows Azure Portal and SQL Server Management Studio</a:t>
            </a:r>
          </a:p>
        </p:txBody>
      </p:sp>
      <p:grpSp>
        <p:nvGrpSpPr>
          <p:cNvPr id="26" name="Group 25"/>
          <p:cNvGrpSpPr/>
          <p:nvPr/>
        </p:nvGrpSpPr>
        <p:grpSpPr>
          <a:xfrm>
            <a:off x="519977" y="3220872"/>
            <a:ext cx="2288684" cy="1532192"/>
            <a:chOff x="393700" y="0"/>
            <a:chExt cx="11401425" cy="7610475"/>
          </a:xfrm>
        </p:grpSpPr>
        <p:pic>
          <p:nvPicPr>
            <p:cNvPr id="27"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700" y="0"/>
              <a:ext cx="11401425" cy="7610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2875" y="46604"/>
              <a:ext cx="903029" cy="247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5018" y="35051"/>
              <a:ext cx="2153779" cy="2589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4640" y="742522"/>
              <a:ext cx="74295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31"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5242" y="2803492"/>
            <a:ext cx="1997136" cy="1434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 name="Picture 31"/>
          <p:cNvPicPr/>
          <p:nvPr/>
        </p:nvPicPr>
        <p:blipFill>
          <a:blip r:embed="rId7" cstate="print">
            <a:extLst>
              <a:ext uri="{28A0092B-C50C-407E-A947-70E740481C1C}">
                <a14:useLocalDpi xmlns:a14="http://schemas.microsoft.com/office/drawing/2010/main" val="0"/>
              </a:ext>
            </a:extLst>
          </a:blip>
          <a:stretch>
            <a:fillRect/>
          </a:stretch>
        </p:blipFill>
        <p:spPr>
          <a:xfrm>
            <a:off x="9495850" y="4803718"/>
            <a:ext cx="2059879" cy="1437208"/>
          </a:xfrm>
          <a:prstGeom prst="rect">
            <a:avLst/>
          </a:prstGeom>
        </p:spPr>
      </p:pic>
      <p:grpSp>
        <p:nvGrpSpPr>
          <p:cNvPr id="33" name="Group 32"/>
          <p:cNvGrpSpPr/>
          <p:nvPr/>
        </p:nvGrpSpPr>
        <p:grpSpPr>
          <a:xfrm>
            <a:off x="9483934" y="3138411"/>
            <a:ext cx="2071795" cy="1517154"/>
            <a:chOff x="60914" y="628579"/>
            <a:chExt cx="11401425" cy="7629526"/>
          </a:xfrm>
        </p:grpSpPr>
        <p:grpSp>
          <p:nvGrpSpPr>
            <p:cNvPr id="34" name="Group 33"/>
            <p:cNvGrpSpPr/>
            <p:nvPr/>
          </p:nvGrpSpPr>
          <p:grpSpPr>
            <a:xfrm>
              <a:off x="60914" y="628579"/>
              <a:ext cx="11401425" cy="7629526"/>
              <a:chOff x="393700" y="-385763"/>
              <a:chExt cx="11401425" cy="7629526"/>
            </a:xfrm>
          </p:grpSpPr>
          <p:pic>
            <p:nvPicPr>
              <p:cNvPr id="36"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0" y="-385763"/>
                <a:ext cx="11401425" cy="7629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6296" y="-293890"/>
                <a:ext cx="2163232" cy="2054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9384" y="370907"/>
                <a:ext cx="638175"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35"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7508" y="642245"/>
              <a:ext cx="828235" cy="2938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39" name="Picture 3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45203" y="2819703"/>
            <a:ext cx="2387691" cy="1423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 name="Picture 3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0242" y="5196730"/>
            <a:ext cx="2352304" cy="14030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 name="Picture 3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45203" y="4982636"/>
            <a:ext cx="2387691" cy="142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4967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9"/>
          <p:cNvSpPr txBox="1">
            <a:spLocks/>
          </p:cNvSpPr>
          <p:nvPr/>
        </p:nvSpPr>
        <p:spPr>
          <a:xfrm>
            <a:off x="305219" y="141814"/>
            <a:ext cx="11689466" cy="609269"/>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sz="4399">
                <a:solidFill>
                  <a:prstClr val="black">
                    <a:lumMod val="65000"/>
                    <a:lumOff val="35000"/>
                  </a:prstClr>
                </a:solidFill>
                <a:latin typeface="Segoe UI Light" panose="020B0502040204020203" pitchFamily="34" charset="0"/>
                <a:cs typeface="Segoe UI Light" panose="020B0502040204020203" pitchFamily="34" charset="0"/>
              </a:rPr>
              <a:t>the</a:t>
            </a:r>
            <a:r>
              <a:rPr sz="4399">
                <a:solidFill>
                  <a:srgbClr val="00B0F0"/>
                </a:solidFill>
                <a:latin typeface="Segoe UI Light" panose="020B0502040204020203" pitchFamily="34" charset="0"/>
                <a:cs typeface="Segoe UI Light" panose="020B0502040204020203" pitchFamily="34" charset="0"/>
              </a:rPr>
              <a:t> </a:t>
            </a:r>
            <a:r>
              <a:rPr sz="4399">
                <a:solidFill>
                  <a:prstClr val="black">
                    <a:lumMod val="65000"/>
                    <a:lumOff val="35000"/>
                  </a:prstClr>
                </a:solidFill>
                <a:latin typeface="Segoe UI Light" panose="020B0502040204020203" pitchFamily="34" charset="0"/>
                <a:cs typeface="Segoe UI Light" panose="020B0502040204020203" pitchFamily="34" charset="0"/>
              </a:rPr>
              <a:t>customer</a:t>
            </a:r>
            <a:r>
              <a:rPr sz="4399">
                <a:solidFill>
                  <a:srgbClr val="00B0F0"/>
                </a:solidFill>
                <a:latin typeface="Segoe UI Light" panose="020B0502040204020203" pitchFamily="34" charset="0"/>
                <a:cs typeface="Segoe UI Light" panose="020B0502040204020203" pitchFamily="34" charset="0"/>
              </a:rPr>
              <a:t> experience</a:t>
            </a:r>
            <a:endParaRPr sz="4399">
              <a:solidFill>
                <a:prstClr val="black">
                  <a:lumMod val="65000"/>
                  <a:lumOff val="35000"/>
                </a:prst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57" y="1821653"/>
            <a:ext cx="4122667" cy="3713256"/>
          </a:xfrm>
          <a:prstGeom prst="rect">
            <a:avLst/>
          </a:prstGeom>
        </p:spPr>
      </p:pic>
      <p:sp>
        <p:nvSpPr>
          <p:cNvPr id="4" name="Rectangle 3"/>
          <p:cNvSpPr/>
          <p:nvPr/>
        </p:nvSpPr>
        <p:spPr>
          <a:xfrm>
            <a:off x="545590" y="2614218"/>
            <a:ext cx="1107919" cy="757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00" y="2685565"/>
            <a:ext cx="569077" cy="412090"/>
          </a:xfrm>
          <a:prstGeom prst="rect">
            <a:avLst/>
          </a:prstGeom>
        </p:spPr>
      </p:pic>
      <p:sp>
        <p:nvSpPr>
          <p:cNvPr id="7" name="Rectangle 6"/>
          <p:cNvSpPr/>
          <p:nvPr/>
        </p:nvSpPr>
        <p:spPr>
          <a:xfrm>
            <a:off x="956894" y="2614218"/>
            <a:ext cx="604048" cy="468821"/>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8" name="Rectangle 7"/>
          <p:cNvSpPr/>
          <p:nvPr/>
        </p:nvSpPr>
        <p:spPr>
          <a:xfrm>
            <a:off x="1047895" y="2685564"/>
            <a:ext cx="803982" cy="535701"/>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900" dirty="0">
                <a:solidFill>
                  <a:prstClr val="white"/>
                </a:solidFill>
              </a:rPr>
              <a:t>Dev and Test</a:t>
            </a:r>
          </a:p>
          <a:p>
            <a:pPr algn="ctr" defTabSz="914038"/>
            <a:r>
              <a:rPr lang="en-US" sz="900" dirty="0">
                <a:solidFill>
                  <a:prstClr val="white"/>
                </a:solidFill>
              </a:rPr>
              <a:t>workstations</a:t>
            </a:r>
          </a:p>
        </p:txBody>
      </p:sp>
      <p:sp>
        <p:nvSpPr>
          <p:cNvPr id="9" name="Rectangle 8"/>
          <p:cNvSpPr/>
          <p:nvPr/>
        </p:nvSpPr>
        <p:spPr>
          <a:xfrm>
            <a:off x="4208630" y="1349346"/>
            <a:ext cx="6129504" cy="5148190"/>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35" name="Rectangle 34"/>
          <p:cNvSpPr/>
          <p:nvPr/>
        </p:nvSpPr>
        <p:spPr>
          <a:xfrm>
            <a:off x="655339" y="5155776"/>
            <a:ext cx="1026637" cy="144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3" name="Rectangle 2"/>
          <p:cNvSpPr/>
          <p:nvPr/>
        </p:nvSpPr>
        <p:spPr>
          <a:xfrm>
            <a:off x="614924" y="2153409"/>
            <a:ext cx="1038585" cy="31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12" name="Rectangle 11"/>
          <p:cNvSpPr/>
          <p:nvPr/>
        </p:nvSpPr>
        <p:spPr>
          <a:xfrm>
            <a:off x="370802" y="3285020"/>
            <a:ext cx="728748" cy="31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5" name="TextBox 4"/>
          <p:cNvSpPr txBox="1"/>
          <p:nvPr/>
        </p:nvSpPr>
        <p:spPr>
          <a:xfrm>
            <a:off x="634625" y="2076194"/>
            <a:ext cx="1092800" cy="523220"/>
          </a:xfrm>
          <a:prstGeom prst="rect">
            <a:avLst/>
          </a:prstGeom>
          <a:noFill/>
        </p:spPr>
        <p:txBody>
          <a:bodyPr wrap="none" rtlCol="0">
            <a:spAutoFit/>
          </a:bodyPr>
          <a:lstStyle/>
          <a:p>
            <a:pPr algn="ctr" defTabSz="914038"/>
            <a:r>
              <a:rPr lang="en-US" sz="1400" dirty="0">
                <a:solidFill>
                  <a:prstClr val="black"/>
                </a:solidFill>
              </a:rPr>
              <a:t>Tailspin </a:t>
            </a:r>
          </a:p>
          <a:p>
            <a:pPr algn="ctr" defTabSz="914038"/>
            <a:r>
              <a:rPr lang="en-US" sz="1400" dirty="0">
                <a:solidFill>
                  <a:prstClr val="black"/>
                </a:solidFill>
              </a:rPr>
              <a:t>on-premise</a:t>
            </a:r>
          </a:p>
        </p:txBody>
      </p:sp>
      <p:sp>
        <p:nvSpPr>
          <p:cNvPr id="15" name="Rectangle 14"/>
          <p:cNvSpPr/>
          <p:nvPr/>
        </p:nvSpPr>
        <p:spPr>
          <a:xfrm>
            <a:off x="4208630" y="1349347"/>
            <a:ext cx="1608191" cy="5148191"/>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400" dirty="0">
                <a:solidFill>
                  <a:prstClr val="white"/>
                </a:solidFill>
              </a:rPr>
              <a:t>Dev and Test</a:t>
            </a:r>
          </a:p>
          <a:p>
            <a:pPr algn="ctr" defTabSz="914038"/>
            <a:r>
              <a:rPr lang="en-US" sz="1400" dirty="0">
                <a:solidFill>
                  <a:prstClr val="white"/>
                </a:solidFill>
              </a:rPr>
              <a:t>Management Portal</a:t>
            </a:r>
          </a:p>
        </p:txBody>
      </p:sp>
      <p:sp>
        <p:nvSpPr>
          <p:cNvPr id="16" name="Cloud 15"/>
          <p:cNvSpPr/>
          <p:nvPr/>
        </p:nvSpPr>
        <p:spPr>
          <a:xfrm>
            <a:off x="3306151" y="1053901"/>
            <a:ext cx="1754204" cy="941731"/>
          </a:xfrm>
          <a:prstGeom prst="cloud">
            <a:avLst/>
          </a:prstGeom>
          <a:solidFill>
            <a:srgbClr val="00AE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00" b="1" dirty="0">
                <a:solidFill>
                  <a:schemeClr val="bg1"/>
                </a:solidFill>
              </a:rPr>
              <a:t>The Tailspin Corp.</a:t>
            </a:r>
          </a:p>
          <a:p>
            <a:pPr algn="ctr" defTabSz="914038"/>
            <a:r>
              <a:rPr lang="en-US" sz="1000" b="1" dirty="0">
                <a:solidFill>
                  <a:schemeClr val="bg1"/>
                </a:solidFill>
              </a:rPr>
              <a:t>Azure Dev and Test cloud </a:t>
            </a:r>
          </a:p>
        </p:txBody>
      </p:sp>
      <p:sp>
        <p:nvSpPr>
          <p:cNvPr id="17" name="Rectangle 16"/>
          <p:cNvSpPr/>
          <p:nvPr/>
        </p:nvSpPr>
        <p:spPr>
          <a:xfrm>
            <a:off x="5970061" y="1526670"/>
            <a:ext cx="4020528" cy="1491073"/>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18" name="Rectangle 17"/>
          <p:cNvSpPr/>
          <p:nvPr/>
        </p:nvSpPr>
        <p:spPr>
          <a:xfrm>
            <a:off x="5976819" y="3162002"/>
            <a:ext cx="4013750" cy="1491073"/>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19" name="Rectangle 18"/>
          <p:cNvSpPr/>
          <p:nvPr/>
        </p:nvSpPr>
        <p:spPr>
          <a:xfrm>
            <a:off x="5970061" y="4797335"/>
            <a:ext cx="4020528" cy="1491073"/>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20" name="TextBox 19"/>
          <p:cNvSpPr txBox="1"/>
          <p:nvPr/>
        </p:nvSpPr>
        <p:spPr>
          <a:xfrm>
            <a:off x="5945451" y="1524767"/>
            <a:ext cx="3107517" cy="307777"/>
          </a:xfrm>
          <a:prstGeom prst="rect">
            <a:avLst/>
          </a:prstGeom>
          <a:noFill/>
        </p:spPr>
        <p:txBody>
          <a:bodyPr wrap="none" rtlCol="0">
            <a:spAutoFit/>
          </a:bodyPr>
          <a:lstStyle/>
          <a:p>
            <a:pPr defTabSz="914038"/>
            <a:r>
              <a:rPr lang="en-US" sz="1400" dirty="0">
                <a:solidFill>
                  <a:prstClr val="black"/>
                </a:solidFill>
              </a:rPr>
              <a:t>Dev and Test – Visual Studio Services</a:t>
            </a:r>
          </a:p>
        </p:txBody>
      </p:sp>
      <p:sp>
        <p:nvSpPr>
          <p:cNvPr id="21" name="TextBox 20"/>
          <p:cNvSpPr txBox="1"/>
          <p:nvPr/>
        </p:nvSpPr>
        <p:spPr>
          <a:xfrm>
            <a:off x="5970061" y="4806567"/>
            <a:ext cx="1575239" cy="307777"/>
          </a:xfrm>
          <a:prstGeom prst="rect">
            <a:avLst/>
          </a:prstGeom>
          <a:noFill/>
        </p:spPr>
        <p:txBody>
          <a:bodyPr wrap="none" rtlCol="0">
            <a:spAutoFit/>
          </a:bodyPr>
          <a:lstStyle/>
          <a:p>
            <a:pPr defTabSz="914038"/>
            <a:r>
              <a:rPr lang="en-US" sz="1400" dirty="0">
                <a:solidFill>
                  <a:prstClr val="black"/>
                </a:solidFill>
              </a:rPr>
              <a:t>Dev and Test IaaS</a:t>
            </a:r>
          </a:p>
        </p:txBody>
      </p:sp>
      <p:sp>
        <p:nvSpPr>
          <p:cNvPr id="22" name="TextBox 21"/>
          <p:cNvSpPr txBox="1"/>
          <p:nvPr/>
        </p:nvSpPr>
        <p:spPr>
          <a:xfrm>
            <a:off x="5976819" y="3195067"/>
            <a:ext cx="1622367" cy="307777"/>
          </a:xfrm>
          <a:prstGeom prst="rect">
            <a:avLst/>
          </a:prstGeom>
          <a:noFill/>
        </p:spPr>
        <p:txBody>
          <a:bodyPr wrap="none" rtlCol="0">
            <a:spAutoFit/>
          </a:bodyPr>
          <a:lstStyle/>
          <a:p>
            <a:pPr defTabSz="914038"/>
            <a:r>
              <a:rPr lang="en-US" sz="1400" dirty="0">
                <a:solidFill>
                  <a:prstClr val="black"/>
                </a:solidFill>
              </a:rPr>
              <a:t>Dev and Test PaaS</a:t>
            </a:r>
          </a:p>
        </p:txBody>
      </p:sp>
      <p:sp>
        <p:nvSpPr>
          <p:cNvPr id="23" name="Rectangle 22"/>
          <p:cNvSpPr/>
          <p:nvPr/>
        </p:nvSpPr>
        <p:spPr>
          <a:xfrm>
            <a:off x="6057806" y="2116987"/>
            <a:ext cx="959344" cy="5509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TFS in the cloud</a:t>
            </a:r>
          </a:p>
        </p:txBody>
      </p:sp>
      <p:sp>
        <p:nvSpPr>
          <p:cNvPr id="24" name="Rectangle 23"/>
          <p:cNvSpPr/>
          <p:nvPr/>
        </p:nvSpPr>
        <p:spPr>
          <a:xfrm>
            <a:off x="7097274" y="2116987"/>
            <a:ext cx="959344" cy="5509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Testing Services</a:t>
            </a:r>
          </a:p>
        </p:txBody>
      </p:sp>
      <p:sp>
        <p:nvSpPr>
          <p:cNvPr id="25" name="Rectangle 24"/>
          <p:cNvSpPr/>
          <p:nvPr/>
        </p:nvSpPr>
        <p:spPr>
          <a:xfrm>
            <a:off x="8148428" y="2116987"/>
            <a:ext cx="959344" cy="5509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APM and Analytics</a:t>
            </a:r>
          </a:p>
        </p:txBody>
      </p:sp>
      <p:sp>
        <p:nvSpPr>
          <p:cNvPr id="26" name="Rectangle 25"/>
          <p:cNvSpPr/>
          <p:nvPr/>
        </p:nvSpPr>
        <p:spPr>
          <a:xfrm>
            <a:off x="9184486" y="2114117"/>
            <a:ext cx="713778" cy="5509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Cloud </a:t>
            </a:r>
          </a:p>
          <a:p>
            <a:pPr algn="ctr" defTabSz="914038"/>
            <a:r>
              <a:rPr lang="en-US" sz="1100" dirty="0">
                <a:solidFill>
                  <a:prstClr val="white"/>
                </a:solidFill>
              </a:rPr>
              <a:t>CD</a:t>
            </a:r>
          </a:p>
        </p:txBody>
      </p:sp>
      <p:sp>
        <p:nvSpPr>
          <p:cNvPr id="27" name="Rectangle 26"/>
          <p:cNvSpPr/>
          <p:nvPr/>
        </p:nvSpPr>
        <p:spPr>
          <a:xfrm>
            <a:off x="6057806" y="3612012"/>
            <a:ext cx="3840457" cy="922599"/>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white"/>
                </a:solidFill>
              </a:rPr>
              <a:t>Modern App Dev Services for Dev and Test</a:t>
            </a:r>
          </a:p>
        </p:txBody>
      </p:sp>
      <p:sp>
        <p:nvSpPr>
          <p:cNvPr id="10" name="Rectangle 9"/>
          <p:cNvSpPr/>
          <p:nvPr/>
        </p:nvSpPr>
        <p:spPr>
          <a:xfrm>
            <a:off x="1560940" y="3285020"/>
            <a:ext cx="2611649" cy="1006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cxnSp>
        <p:nvCxnSpPr>
          <p:cNvPr id="28" name="Straight Connector 27"/>
          <p:cNvCxnSpPr/>
          <p:nvPr/>
        </p:nvCxnSpPr>
        <p:spPr>
          <a:xfrm>
            <a:off x="1928044" y="3285020"/>
            <a:ext cx="0" cy="10060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93726" y="3788049"/>
            <a:ext cx="203624" cy="119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32" name="Rectangle 31"/>
          <p:cNvSpPr/>
          <p:nvPr/>
        </p:nvSpPr>
        <p:spPr>
          <a:xfrm>
            <a:off x="10528195" y="4797334"/>
            <a:ext cx="1466489" cy="1491073"/>
          </a:xfrm>
          <a:prstGeom prst="rect">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schemeClr val="tx1"/>
                </a:solidFill>
              </a:rPr>
              <a:t>Tailspin Corp’s </a:t>
            </a:r>
          </a:p>
          <a:p>
            <a:pPr algn="ctr" defTabSz="914038"/>
            <a:r>
              <a:rPr lang="en-US" sz="1200" dirty="0">
                <a:solidFill>
                  <a:schemeClr val="tx1"/>
                </a:solidFill>
              </a:rPr>
              <a:t> Dev and Test</a:t>
            </a:r>
          </a:p>
          <a:p>
            <a:pPr algn="ctr" defTabSz="914038"/>
            <a:r>
              <a:rPr lang="en-US" sz="1200" dirty="0">
                <a:solidFill>
                  <a:schemeClr val="tx1"/>
                </a:solidFill>
              </a:rPr>
              <a:t>Machine Image Gallery</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941" y="3292612"/>
            <a:ext cx="2440368" cy="998470"/>
          </a:xfrm>
          <a:prstGeom prst="rect">
            <a:avLst/>
          </a:prstGeom>
        </p:spPr>
      </p:pic>
      <p:cxnSp>
        <p:nvCxnSpPr>
          <p:cNvPr id="37" name="Straight Connector 36"/>
          <p:cNvCxnSpPr/>
          <p:nvPr/>
        </p:nvCxnSpPr>
        <p:spPr>
          <a:xfrm>
            <a:off x="4001308" y="3907537"/>
            <a:ext cx="2073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8-Point Star 37"/>
          <p:cNvSpPr/>
          <p:nvPr/>
        </p:nvSpPr>
        <p:spPr>
          <a:xfrm>
            <a:off x="4657483" y="905517"/>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1</a:t>
            </a:r>
          </a:p>
        </p:txBody>
      </p:sp>
      <p:sp>
        <p:nvSpPr>
          <p:cNvPr id="40" name="8-Point Star 39"/>
          <p:cNvSpPr/>
          <p:nvPr/>
        </p:nvSpPr>
        <p:spPr>
          <a:xfrm>
            <a:off x="2702631" y="2977349"/>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2</a:t>
            </a:r>
          </a:p>
        </p:txBody>
      </p:sp>
      <p:sp>
        <p:nvSpPr>
          <p:cNvPr id="39" name="Rectangular Callout 38"/>
          <p:cNvSpPr/>
          <p:nvPr/>
        </p:nvSpPr>
        <p:spPr>
          <a:xfrm>
            <a:off x="6833025" y="446391"/>
            <a:ext cx="1929623" cy="685985"/>
          </a:xfrm>
          <a:prstGeom prst="wedgeRectCallout">
            <a:avLst>
              <a:gd name="adj1" fmla="val -52890"/>
              <a:gd name="adj2" fmla="val 186322"/>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black"/>
                </a:solidFill>
              </a:rPr>
              <a:t>Setup projects and SCM</a:t>
            </a:r>
          </a:p>
        </p:txBody>
      </p:sp>
      <p:sp>
        <p:nvSpPr>
          <p:cNvPr id="42" name="8-Point Star 41"/>
          <p:cNvSpPr/>
          <p:nvPr/>
        </p:nvSpPr>
        <p:spPr>
          <a:xfrm>
            <a:off x="8609871" y="524108"/>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3</a:t>
            </a: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234" y="5370982"/>
            <a:ext cx="916488" cy="458244"/>
          </a:xfrm>
          <a:prstGeom prst="rect">
            <a:avLst/>
          </a:prstGeom>
        </p:spPr>
      </p:pic>
      <p:sp>
        <p:nvSpPr>
          <p:cNvPr id="44" name="Rectangular Callout 43"/>
          <p:cNvSpPr/>
          <p:nvPr/>
        </p:nvSpPr>
        <p:spPr>
          <a:xfrm>
            <a:off x="6534887" y="6085987"/>
            <a:ext cx="1929623" cy="685985"/>
          </a:xfrm>
          <a:prstGeom prst="wedgeRectCallout">
            <a:avLst>
              <a:gd name="adj1" fmla="val -48584"/>
              <a:gd name="adj2" fmla="val -77474"/>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black"/>
                </a:solidFill>
              </a:rPr>
              <a:t>Provision dev sandboxes</a:t>
            </a:r>
          </a:p>
        </p:txBody>
      </p:sp>
      <p:sp>
        <p:nvSpPr>
          <p:cNvPr id="45" name="8-Point Star 44"/>
          <p:cNvSpPr/>
          <p:nvPr/>
        </p:nvSpPr>
        <p:spPr>
          <a:xfrm>
            <a:off x="6224914" y="6310520"/>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4</a:t>
            </a:r>
          </a:p>
        </p:txBody>
      </p:sp>
      <p:sp>
        <p:nvSpPr>
          <p:cNvPr id="46" name="Left Arrow 45"/>
          <p:cNvSpPr/>
          <p:nvPr/>
        </p:nvSpPr>
        <p:spPr>
          <a:xfrm>
            <a:off x="9990569" y="5399602"/>
            <a:ext cx="537626" cy="286535"/>
          </a:xfrm>
          <a:prstGeom prst="leftArrow">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cxnSp>
        <p:nvCxnSpPr>
          <p:cNvPr id="47" name="Straight Connector 46"/>
          <p:cNvCxnSpPr/>
          <p:nvPr/>
        </p:nvCxnSpPr>
        <p:spPr>
          <a:xfrm>
            <a:off x="6722816" y="2685564"/>
            <a:ext cx="0" cy="2060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22817" y="2891610"/>
            <a:ext cx="11225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845330" y="2880860"/>
            <a:ext cx="0" cy="222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5222" y="5370982"/>
            <a:ext cx="916488" cy="458244"/>
          </a:xfrm>
          <a:prstGeom prst="rect">
            <a:avLst/>
          </a:prstGeom>
        </p:spPr>
      </p:pic>
      <p:sp>
        <p:nvSpPr>
          <p:cNvPr id="59" name="Rectangular Callout 58"/>
          <p:cNvSpPr/>
          <p:nvPr/>
        </p:nvSpPr>
        <p:spPr>
          <a:xfrm>
            <a:off x="9413854" y="461302"/>
            <a:ext cx="1929623" cy="685985"/>
          </a:xfrm>
          <a:prstGeom prst="wedgeRectCallout">
            <a:avLst>
              <a:gd name="adj1" fmla="val -179206"/>
              <a:gd name="adj2" fmla="val 186615"/>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black"/>
                </a:solidFill>
              </a:rPr>
              <a:t>Configure build servers, test labs, and BDT workflows</a:t>
            </a:r>
          </a:p>
        </p:txBody>
      </p:sp>
      <p:sp>
        <p:nvSpPr>
          <p:cNvPr id="60" name="8-Point Star 59"/>
          <p:cNvSpPr/>
          <p:nvPr/>
        </p:nvSpPr>
        <p:spPr>
          <a:xfrm>
            <a:off x="11171178" y="268550"/>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5</a:t>
            </a:r>
          </a:p>
        </p:txBody>
      </p:sp>
      <p:cxnSp>
        <p:nvCxnSpPr>
          <p:cNvPr id="61" name="Straight Connector 60"/>
          <p:cNvCxnSpPr/>
          <p:nvPr/>
        </p:nvCxnSpPr>
        <p:spPr>
          <a:xfrm>
            <a:off x="7973841" y="2685564"/>
            <a:ext cx="0" cy="2060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973842" y="2880859"/>
            <a:ext cx="1056554" cy="10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030394" y="2899083"/>
            <a:ext cx="0" cy="222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3075" y="5369350"/>
            <a:ext cx="916488" cy="458244"/>
          </a:xfrm>
          <a:prstGeom prst="rect">
            <a:avLst/>
          </a:prstGeom>
        </p:spPr>
      </p:pic>
      <p:sp>
        <p:nvSpPr>
          <p:cNvPr id="65" name="Rectangular Callout 64"/>
          <p:cNvSpPr/>
          <p:nvPr/>
        </p:nvSpPr>
        <p:spPr>
          <a:xfrm>
            <a:off x="9992265" y="1317542"/>
            <a:ext cx="1929623" cy="685985"/>
          </a:xfrm>
          <a:prstGeom prst="wedgeRectCallout">
            <a:avLst>
              <a:gd name="adj1" fmla="val -156718"/>
              <a:gd name="adj2" fmla="val 62978"/>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black"/>
                </a:solidFill>
              </a:rPr>
              <a:t>Configure load testing </a:t>
            </a:r>
          </a:p>
        </p:txBody>
      </p:sp>
      <p:sp>
        <p:nvSpPr>
          <p:cNvPr id="66" name="8-Point Star 65"/>
          <p:cNvSpPr/>
          <p:nvPr/>
        </p:nvSpPr>
        <p:spPr>
          <a:xfrm>
            <a:off x="11585519" y="1141760"/>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6</a:t>
            </a:r>
          </a:p>
        </p:txBody>
      </p:sp>
      <p:sp>
        <p:nvSpPr>
          <p:cNvPr id="67" name="TextBox 66"/>
          <p:cNvSpPr txBox="1"/>
          <p:nvPr/>
        </p:nvSpPr>
        <p:spPr>
          <a:xfrm>
            <a:off x="7250403" y="5093573"/>
            <a:ext cx="1327608" cy="261610"/>
          </a:xfrm>
          <a:prstGeom prst="rect">
            <a:avLst/>
          </a:prstGeom>
          <a:noFill/>
        </p:spPr>
        <p:txBody>
          <a:bodyPr wrap="none" rtlCol="0">
            <a:spAutoFit/>
          </a:bodyPr>
          <a:lstStyle/>
          <a:p>
            <a:pPr defTabSz="914038"/>
            <a:r>
              <a:rPr lang="en-US" sz="1100" dirty="0">
                <a:solidFill>
                  <a:prstClr val="black"/>
                </a:solidFill>
              </a:rPr>
              <a:t>Build and Test rigs</a:t>
            </a:r>
          </a:p>
        </p:txBody>
      </p:sp>
      <p:sp>
        <p:nvSpPr>
          <p:cNvPr id="68" name="TextBox 67"/>
          <p:cNvSpPr txBox="1"/>
          <p:nvPr/>
        </p:nvSpPr>
        <p:spPr>
          <a:xfrm>
            <a:off x="8496401" y="5090595"/>
            <a:ext cx="1159292" cy="261610"/>
          </a:xfrm>
          <a:prstGeom prst="rect">
            <a:avLst/>
          </a:prstGeom>
          <a:noFill/>
        </p:spPr>
        <p:txBody>
          <a:bodyPr wrap="none" rtlCol="0">
            <a:spAutoFit/>
          </a:bodyPr>
          <a:lstStyle/>
          <a:p>
            <a:pPr defTabSz="914038"/>
            <a:r>
              <a:rPr lang="en-US" sz="1100" dirty="0">
                <a:solidFill>
                  <a:prstClr val="black"/>
                </a:solidFill>
              </a:rPr>
              <a:t>Load testing rig</a:t>
            </a:r>
          </a:p>
        </p:txBody>
      </p:sp>
      <p:sp>
        <p:nvSpPr>
          <p:cNvPr id="69" name="Rectangular Callout 68"/>
          <p:cNvSpPr/>
          <p:nvPr/>
        </p:nvSpPr>
        <p:spPr>
          <a:xfrm>
            <a:off x="717164" y="5862117"/>
            <a:ext cx="1929623" cy="685985"/>
          </a:xfrm>
          <a:prstGeom prst="wedgeRectCallout">
            <a:avLst>
              <a:gd name="adj1" fmla="val -21311"/>
              <a:gd name="adj2" fmla="val -109775"/>
            </a:avLst>
          </a:prstGeom>
          <a:solidFill>
            <a:srgbClr val="FFFF00">
              <a:alpha val="71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black"/>
                </a:solidFill>
              </a:rPr>
              <a:t>Get Productive!</a:t>
            </a:r>
          </a:p>
        </p:txBody>
      </p:sp>
      <p:sp>
        <p:nvSpPr>
          <p:cNvPr id="70" name="8-Point Star 69"/>
          <p:cNvSpPr/>
          <p:nvPr/>
        </p:nvSpPr>
        <p:spPr>
          <a:xfrm>
            <a:off x="2507918" y="5971794"/>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7</a:t>
            </a:r>
          </a:p>
        </p:txBody>
      </p:sp>
      <p:sp>
        <p:nvSpPr>
          <p:cNvPr id="56" name="8-Point Star 55"/>
          <p:cNvSpPr/>
          <p:nvPr/>
        </p:nvSpPr>
        <p:spPr>
          <a:xfrm>
            <a:off x="10991661" y="4534611"/>
            <a:ext cx="497903" cy="453718"/>
          </a:xfrm>
          <a:prstGeom prst="star8">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799" dirty="0">
                <a:solidFill>
                  <a:prstClr val="white"/>
                </a:solidFill>
              </a:rPr>
              <a:t>4</a:t>
            </a:r>
          </a:p>
        </p:txBody>
      </p:sp>
      <p:sp>
        <p:nvSpPr>
          <p:cNvPr id="57" name="Rectangular Callout 56"/>
          <p:cNvSpPr/>
          <p:nvPr/>
        </p:nvSpPr>
        <p:spPr>
          <a:xfrm>
            <a:off x="2190987" y="4747602"/>
            <a:ext cx="1633816" cy="991925"/>
          </a:xfrm>
          <a:prstGeom prst="wedgeRectCallout">
            <a:avLst>
              <a:gd name="adj1" fmla="val -73727"/>
              <a:gd name="adj2" fmla="val -46562"/>
            </a:avLst>
          </a:prstGeom>
          <a:solidFill>
            <a:srgbClr val="FFFF00"/>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b="1" dirty="0">
                <a:solidFill>
                  <a:prstClr val="black"/>
                </a:solidFill>
              </a:rPr>
              <a:t>On-premise TFS</a:t>
            </a:r>
          </a:p>
          <a:p>
            <a:pPr algn="ctr" defTabSz="914038"/>
            <a:r>
              <a:rPr lang="en-US" sz="1200" dirty="0">
                <a:solidFill>
                  <a:prstClr val="black"/>
                </a:solidFill>
              </a:rPr>
              <a:t>Configure BDT workflows with build and test servers in the cloud</a:t>
            </a:r>
          </a:p>
        </p:txBody>
      </p:sp>
      <p:cxnSp>
        <p:nvCxnSpPr>
          <p:cNvPr id="13" name="Straight Connector 12"/>
          <p:cNvCxnSpPr/>
          <p:nvPr/>
        </p:nvCxnSpPr>
        <p:spPr>
          <a:xfrm>
            <a:off x="1773520" y="4534610"/>
            <a:ext cx="22277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01308" y="4534610"/>
            <a:ext cx="0" cy="697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01309" y="5231945"/>
            <a:ext cx="32490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8-Point Star 70"/>
          <p:cNvSpPr/>
          <p:nvPr/>
        </p:nvSpPr>
        <p:spPr>
          <a:xfrm>
            <a:off x="3605806" y="4625012"/>
            <a:ext cx="303355" cy="291521"/>
          </a:xfrm>
          <a:prstGeom prst="star8">
            <a:avLst/>
          </a:prstGeom>
          <a:solidFill>
            <a:srgbClr val="5F5F5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200" dirty="0">
                <a:solidFill>
                  <a:prstClr val="white"/>
                </a:solidFill>
              </a:rPr>
              <a:t>5</a:t>
            </a:r>
          </a:p>
        </p:txBody>
      </p:sp>
    </p:spTree>
    <p:extLst>
      <p:ext uri="{BB962C8B-B14F-4D97-AF65-F5344CB8AC3E}">
        <p14:creationId xmlns:p14="http://schemas.microsoft.com/office/powerpoint/2010/main" val="3285333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42" grpId="0" animBg="1"/>
      <p:bldP spid="44" grpId="0" animBg="1"/>
      <p:bldP spid="45" grpId="0" animBg="1"/>
      <p:bldP spid="46" grpId="0" animBg="1"/>
      <p:bldP spid="59" grpId="0" animBg="1"/>
      <p:bldP spid="60" grpId="0" animBg="1"/>
      <p:bldP spid="65" grpId="0" animBg="1"/>
      <p:bldP spid="66" grpId="0" animBg="1"/>
      <p:bldP spid="67" grpId="0"/>
      <p:bldP spid="68" grpId="0"/>
      <p:bldP spid="69" grpId="0" animBg="1"/>
      <p:bldP spid="70" grpId="0" animBg="1"/>
      <p:bldP spid="56" grpId="0" animBg="1"/>
      <p:bldP spid="57" grpId="0" animBg="1"/>
      <p:bldP spid="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94012" y="2133601"/>
            <a:ext cx="1905000" cy="3248799"/>
            <a:chOff x="1143000" y="838200"/>
            <a:chExt cx="1905000" cy="3248799"/>
          </a:xfrm>
        </p:grpSpPr>
        <p:sp>
          <p:nvSpPr>
            <p:cNvPr id="4" name="Rectangle 3"/>
            <p:cNvSpPr/>
            <p:nvPr/>
          </p:nvSpPr>
          <p:spPr>
            <a:xfrm>
              <a:off x="1181100" y="838200"/>
              <a:ext cx="18288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5" name="TextBox 4"/>
            <p:cNvSpPr txBox="1"/>
            <p:nvPr/>
          </p:nvSpPr>
          <p:spPr>
            <a:xfrm>
              <a:off x="1143000" y="3440668"/>
              <a:ext cx="1905000" cy="646331"/>
            </a:xfrm>
            <a:prstGeom prst="rect">
              <a:avLst/>
            </a:prstGeom>
            <a:noFill/>
          </p:spPr>
          <p:txBody>
            <a:bodyPr wrap="square" rtlCol="0">
              <a:spAutoFit/>
            </a:bodyPr>
            <a:lstStyle/>
            <a:p>
              <a:pPr algn="ctr" defTabSz="914400"/>
              <a:r>
                <a:rPr lang="en-US" sz="1800" dirty="0">
                  <a:solidFill>
                    <a:prstClr val="black"/>
                  </a:solidFill>
                </a:rPr>
                <a:t>Subscription n</a:t>
              </a:r>
            </a:p>
            <a:p>
              <a:pPr algn="ctr" defTabSz="914400"/>
              <a:r>
                <a:rPr lang="en-US" sz="1800" dirty="0">
                  <a:solidFill>
                    <a:prstClr val="black"/>
                  </a:solidFill>
                </a:rPr>
                <a:t>Each Developer</a:t>
              </a:r>
            </a:p>
          </p:txBody>
        </p:sp>
      </p:grpSp>
      <p:grpSp>
        <p:nvGrpSpPr>
          <p:cNvPr id="7" name="Group 6"/>
          <p:cNvGrpSpPr/>
          <p:nvPr/>
        </p:nvGrpSpPr>
        <p:grpSpPr>
          <a:xfrm>
            <a:off x="5180012" y="2133601"/>
            <a:ext cx="1905000" cy="3248799"/>
            <a:chOff x="1143000" y="838200"/>
            <a:chExt cx="1905000" cy="3248799"/>
          </a:xfrm>
        </p:grpSpPr>
        <p:sp>
          <p:nvSpPr>
            <p:cNvPr id="8" name="Rectangle 7"/>
            <p:cNvSpPr/>
            <p:nvPr/>
          </p:nvSpPr>
          <p:spPr>
            <a:xfrm>
              <a:off x="1181100" y="838200"/>
              <a:ext cx="18288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9" name="TextBox 8"/>
            <p:cNvSpPr txBox="1"/>
            <p:nvPr/>
          </p:nvSpPr>
          <p:spPr>
            <a:xfrm>
              <a:off x="1143000" y="3440668"/>
              <a:ext cx="1905000" cy="646331"/>
            </a:xfrm>
            <a:prstGeom prst="rect">
              <a:avLst/>
            </a:prstGeom>
            <a:noFill/>
          </p:spPr>
          <p:txBody>
            <a:bodyPr wrap="square" rtlCol="0">
              <a:spAutoFit/>
            </a:bodyPr>
            <a:lstStyle/>
            <a:p>
              <a:pPr algn="ctr" defTabSz="914400"/>
              <a:r>
                <a:rPr lang="en-US" sz="1800" dirty="0">
                  <a:solidFill>
                    <a:prstClr val="black"/>
                  </a:solidFill>
                </a:rPr>
                <a:t>Subscription 1</a:t>
              </a:r>
            </a:p>
            <a:p>
              <a:pPr algn="ctr" defTabSz="914400"/>
              <a:r>
                <a:rPr lang="en-US" sz="1800" dirty="0">
                  <a:solidFill>
                    <a:prstClr val="black"/>
                  </a:solidFill>
                </a:rPr>
                <a:t>QA</a:t>
              </a:r>
            </a:p>
          </p:txBody>
        </p:sp>
      </p:grpSp>
      <p:grpSp>
        <p:nvGrpSpPr>
          <p:cNvPr id="10" name="Group 9"/>
          <p:cNvGrpSpPr/>
          <p:nvPr/>
        </p:nvGrpSpPr>
        <p:grpSpPr>
          <a:xfrm>
            <a:off x="7466012" y="2133601"/>
            <a:ext cx="1905000" cy="3248799"/>
            <a:chOff x="1143000" y="838200"/>
            <a:chExt cx="1905000" cy="3248799"/>
          </a:xfrm>
        </p:grpSpPr>
        <p:sp>
          <p:nvSpPr>
            <p:cNvPr id="11" name="Rectangle 10"/>
            <p:cNvSpPr/>
            <p:nvPr/>
          </p:nvSpPr>
          <p:spPr>
            <a:xfrm>
              <a:off x="1181100" y="838200"/>
              <a:ext cx="18288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12" name="TextBox 11"/>
            <p:cNvSpPr txBox="1"/>
            <p:nvPr/>
          </p:nvSpPr>
          <p:spPr>
            <a:xfrm>
              <a:off x="1143000" y="3440668"/>
              <a:ext cx="1905000" cy="646331"/>
            </a:xfrm>
            <a:prstGeom prst="rect">
              <a:avLst/>
            </a:prstGeom>
            <a:noFill/>
          </p:spPr>
          <p:txBody>
            <a:bodyPr wrap="square" rtlCol="0">
              <a:spAutoFit/>
            </a:bodyPr>
            <a:lstStyle/>
            <a:p>
              <a:pPr algn="ctr" defTabSz="914400"/>
              <a:r>
                <a:rPr lang="en-US" sz="1800" dirty="0">
                  <a:solidFill>
                    <a:prstClr val="black"/>
                  </a:solidFill>
                </a:rPr>
                <a:t>Subscription 2</a:t>
              </a:r>
            </a:p>
            <a:p>
              <a:pPr algn="ctr" defTabSz="914400"/>
              <a:r>
                <a:rPr lang="en-US" sz="1800" dirty="0">
                  <a:solidFill>
                    <a:prstClr val="black"/>
                  </a:solidFill>
                </a:rPr>
                <a:t>Production</a:t>
              </a:r>
            </a:p>
          </p:txBody>
        </p:sp>
      </p:gr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12" y="914400"/>
            <a:ext cx="990600" cy="9906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12" y="900167"/>
            <a:ext cx="990600" cy="990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212" y="900167"/>
            <a:ext cx="990600" cy="990600"/>
          </a:xfrm>
          <a:prstGeom prst="rect">
            <a:avLst/>
          </a:prstGeom>
        </p:spPr>
      </p:pic>
      <p:sp>
        <p:nvSpPr>
          <p:cNvPr id="16" name="Rectangle 15"/>
          <p:cNvSpPr/>
          <p:nvPr/>
        </p:nvSpPr>
        <p:spPr>
          <a:xfrm>
            <a:off x="3122612" y="2895600"/>
            <a:ext cx="14478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App A</a:t>
            </a:r>
          </a:p>
        </p:txBody>
      </p:sp>
      <p:sp>
        <p:nvSpPr>
          <p:cNvPr id="17" name="Rectangle 16"/>
          <p:cNvSpPr/>
          <p:nvPr/>
        </p:nvSpPr>
        <p:spPr>
          <a:xfrm>
            <a:off x="5408612" y="2457691"/>
            <a:ext cx="1447800" cy="6665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App A</a:t>
            </a:r>
          </a:p>
          <a:p>
            <a:pPr algn="ctr" defTabSz="914400"/>
            <a:r>
              <a:rPr lang="en-US" sz="1800" dirty="0">
                <a:ln w="0"/>
                <a:solidFill>
                  <a:prstClr val="black"/>
                </a:solidFill>
                <a:effectLst>
                  <a:outerShdw blurRad="38100" dist="19050" dir="2700000" algn="tl" rotWithShape="0">
                    <a:prstClr val="black">
                      <a:alpha val="40000"/>
                    </a:prstClr>
                  </a:outerShdw>
                </a:effectLst>
              </a:rPr>
              <a:t>V1.1a</a:t>
            </a:r>
          </a:p>
        </p:txBody>
      </p:sp>
      <p:sp>
        <p:nvSpPr>
          <p:cNvPr id="18" name="Rectangle 17"/>
          <p:cNvSpPr/>
          <p:nvPr/>
        </p:nvSpPr>
        <p:spPr>
          <a:xfrm>
            <a:off x="5408612" y="3676892"/>
            <a:ext cx="1447800" cy="6665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App A</a:t>
            </a:r>
          </a:p>
          <a:p>
            <a:pPr algn="ctr" defTabSz="914400"/>
            <a:r>
              <a:rPr lang="en-US" sz="1800" dirty="0">
                <a:ln w="0"/>
                <a:solidFill>
                  <a:prstClr val="black"/>
                </a:solidFill>
                <a:effectLst>
                  <a:outerShdw blurRad="38100" dist="19050" dir="2700000" algn="tl" rotWithShape="0">
                    <a:prstClr val="black">
                      <a:alpha val="40000"/>
                    </a:prstClr>
                  </a:outerShdw>
                </a:effectLst>
              </a:rPr>
              <a:t>V1.5</a:t>
            </a:r>
          </a:p>
        </p:txBody>
      </p:sp>
      <p:sp>
        <p:nvSpPr>
          <p:cNvPr id="19" name="Rectangle 18"/>
          <p:cNvSpPr/>
          <p:nvPr/>
        </p:nvSpPr>
        <p:spPr>
          <a:xfrm>
            <a:off x="7694612" y="2419592"/>
            <a:ext cx="1447800" cy="6665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App A</a:t>
            </a:r>
          </a:p>
          <a:p>
            <a:pPr algn="ctr" defTabSz="914400"/>
            <a:r>
              <a:rPr lang="en-US" sz="1800" dirty="0">
                <a:ln w="0"/>
                <a:solidFill>
                  <a:prstClr val="black"/>
                </a:solidFill>
                <a:effectLst>
                  <a:outerShdw blurRad="38100" dist="19050" dir="2700000" algn="tl" rotWithShape="0">
                    <a:prstClr val="black">
                      <a:alpha val="40000"/>
                    </a:prstClr>
                  </a:outerShdw>
                </a:effectLst>
              </a:rPr>
              <a:t>V1.1</a:t>
            </a:r>
          </a:p>
        </p:txBody>
      </p:sp>
      <p:sp>
        <p:nvSpPr>
          <p:cNvPr id="20" name="Rectangle 19"/>
          <p:cNvSpPr/>
          <p:nvPr/>
        </p:nvSpPr>
        <p:spPr>
          <a:xfrm>
            <a:off x="7711974" y="3676892"/>
            <a:ext cx="1447800" cy="6665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App A</a:t>
            </a:r>
          </a:p>
          <a:p>
            <a:pPr algn="ctr" defTabSz="914400"/>
            <a:r>
              <a:rPr lang="en-US" sz="1800" dirty="0">
                <a:ln w="0"/>
                <a:solidFill>
                  <a:prstClr val="black"/>
                </a:solidFill>
                <a:effectLst>
                  <a:outerShdw blurRad="38100" dist="19050" dir="2700000" algn="tl" rotWithShape="0">
                    <a:prstClr val="black">
                      <a:alpha val="40000"/>
                    </a:prstClr>
                  </a:outerShdw>
                </a:effectLst>
              </a:rPr>
              <a:t>V1.0</a:t>
            </a:r>
          </a:p>
        </p:txBody>
      </p:sp>
      <p:sp>
        <p:nvSpPr>
          <p:cNvPr id="21" name="Rectangle 20"/>
          <p:cNvSpPr/>
          <p:nvPr/>
        </p:nvSpPr>
        <p:spPr>
          <a:xfrm>
            <a:off x="4069566" y="3239462"/>
            <a:ext cx="544492"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XS</a:t>
            </a:r>
          </a:p>
        </p:txBody>
      </p:sp>
      <p:sp>
        <p:nvSpPr>
          <p:cNvPr id="22" name="Rectangle 21"/>
          <p:cNvSpPr/>
          <p:nvPr/>
        </p:nvSpPr>
        <p:spPr>
          <a:xfrm>
            <a:off x="6355566" y="3074135"/>
            <a:ext cx="544492"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S-2</a:t>
            </a:r>
          </a:p>
        </p:txBody>
      </p:sp>
      <p:sp>
        <p:nvSpPr>
          <p:cNvPr id="23" name="Rectangle 22"/>
          <p:cNvSpPr/>
          <p:nvPr/>
        </p:nvSpPr>
        <p:spPr>
          <a:xfrm>
            <a:off x="6356531" y="4263778"/>
            <a:ext cx="544492"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S-2</a:t>
            </a:r>
          </a:p>
        </p:txBody>
      </p:sp>
      <p:sp>
        <p:nvSpPr>
          <p:cNvPr id="24" name="Rectangle 23"/>
          <p:cNvSpPr/>
          <p:nvPr/>
        </p:nvSpPr>
        <p:spPr>
          <a:xfrm>
            <a:off x="8641566" y="3049745"/>
            <a:ext cx="544492"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S-4</a:t>
            </a:r>
          </a:p>
        </p:txBody>
      </p:sp>
      <p:sp>
        <p:nvSpPr>
          <p:cNvPr id="25" name="Rectangle 24"/>
          <p:cNvSpPr/>
          <p:nvPr/>
        </p:nvSpPr>
        <p:spPr>
          <a:xfrm>
            <a:off x="8644219" y="4263778"/>
            <a:ext cx="544492"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1800" dirty="0">
                <a:ln w="0"/>
                <a:solidFill>
                  <a:prstClr val="black"/>
                </a:solidFill>
                <a:effectLst>
                  <a:outerShdw blurRad="38100" dist="19050" dir="2700000" algn="tl" rotWithShape="0">
                    <a:prstClr val="black">
                      <a:alpha val="40000"/>
                    </a:prstClr>
                  </a:outerShdw>
                </a:effectLst>
              </a:rPr>
              <a:t>S-1</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7212" y="5525475"/>
            <a:ext cx="1023154" cy="1023154"/>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7412" y="5525475"/>
            <a:ext cx="1023154" cy="1023154"/>
          </a:xfrm>
          <a:prstGeom prst="rect">
            <a:avLst/>
          </a:prstGeom>
        </p:spPr>
      </p:pic>
      <p:sp>
        <p:nvSpPr>
          <p:cNvPr id="28" name="Rectangle 27"/>
          <p:cNvSpPr/>
          <p:nvPr/>
        </p:nvSpPr>
        <p:spPr>
          <a:xfrm>
            <a:off x="4939837" y="316374"/>
            <a:ext cx="114300" cy="6324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endParaRPr lang="en-US" sz="1800">
              <a:solidFill>
                <a:prstClr val="white"/>
              </a:solidFill>
            </a:endParaRPr>
          </a:p>
        </p:txBody>
      </p:sp>
      <p:sp>
        <p:nvSpPr>
          <p:cNvPr id="29" name="Rectangle 28"/>
          <p:cNvSpPr/>
          <p:nvPr/>
        </p:nvSpPr>
        <p:spPr>
          <a:xfrm>
            <a:off x="7223426" y="304800"/>
            <a:ext cx="114300" cy="6324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endParaRPr lang="en-US" sz="1800">
              <a:solidFill>
                <a:prstClr val="white"/>
              </a:solidFill>
            </a:endParaRPr>
          </a:p>
        </p:txBody>
      </p:sp>
    </p:spTree>
    <p:extLst>
      <p:ext uri="{BB962C8B-B14F-4D97-AF65-F5344CB8AC3E}">
        <p14:creationId xmlns:p14="http://schemas.microsoft.com/office/powerpoint/2010/main" val="179261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Load Generation</a:t>
            </a:r>
            <a:endParaRPr lang="en-US" dirty="0"/>
          </a:p>
        </p:txBody>
      </p:sp>
      <p:sp>
        <p:nvSpPr>
          <p:cNvPr id="5" name="Rectangle 4"/>
          <p:cNvSpPr/>
          <p:nvPr/>
        </p:nvSpPr>
        <p:spPr bwMode="auto">
          <a:xfrm>
            <a:off x="623455" y="2348345"/>
            <a:ext cx="4021281" cy="34809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Box 5"/>
          <p:cNvSpPr txBox="1"/>
          <p:nvPr/>
        </p:nvSpPr>
        <p:spPr>
          <a:xfrm>
            <a:off x="966355" y="2660073"/>
            <a:ext cx="3293918"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chemeClr val="bg1"/>
                </a:solidFill>
              </a:rPr>
              <a:t>On-premises app</a:t>
            </a:r>
            <a:endParaRPr lang="en-US" sz="3200" dirty="0">
              <a:solidFill>
                <a:schemeClr val="bg1"/>
              </a:solidFill>
            </a:endParaRPr>
          </a:p>
        </p:txBody>
      </p:sp>
      <p:cxnSp>
        <p:nvCxnSpPr>
          <p:cNvPr id="15" name="Straight Connector 14"/>
          <p:cNvCxnSpPr/>
          <p:nvPr/>
        </p:nvCxnSpPr>
        <p:spPr>
          <a:xfrm flipH="1">
            <a:off x="1899804" y="4278433"/>
            <a:ext cx="1446069"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13" name="Group 12"/>
          <p:cNvGrpSpPr/>
          <p:nvPr/>
        </p:nvGrpSpPr>
        <p:grpSpPr>
          <a:xfrm>
            <a:off x="881495" y="3686151"/>
            <a:ext cx="1731819" cy="1201882"/>
            <a:chOff x="1194954" y="3496540"/>
            <a:chExt cx="1731819" cy="1201882"/>
          </a:xfrm>
        </p:grpSpPr>
        <p:sp>
          <p:nvSpPr>
            <p:cNvPr id="7" name="Rounded Rectangle 6"/>
            <p:cNvSpPr/>
            <p:nvPr/>
          </p:nvSpPr>
          <p:spPr bwMode="auto">
            <a:xfrm>
              <a:off x="1194954" y="34965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ounded Rectangle 7"/>
            <p:cNvSpPr/>
            <p:nvPr/>
          </p:nvSpPr>
          <p:spPr bwMode="auto">
            <a:xfrm>
              <a:off x="1347354" y="36489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ounded Rectangle 8"/>
            <p:cNvSpPr/>
            <p:nvPr/>
          </p:nvSpPr>
          <p:spPr bwMode="auto">
            <a:xfrm>
              <a:off x="1499754" y="38013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Rounded Rectangle 9"/>
            <p:cNvSpPr/>
            <p:nvPr/>
          </p:nvSpPr>
          <p:spPr bwMode="auto">
            <a:xfrm>
              <a:off x="1652154" y="39537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ounded Rectangle 10"/>
            <p:cNvSpPr/>
            <p:nvPr/>
          </p:nvSpPr>
          <p:spPr bwMode="auto">
            <a:xfrm>
              <a:off x="1804554" y="41061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 name="Isosceles Triangle 11"/>
          <p:cNvSpPr/>
          <p:nvPr/>
        </p:nvSpPr>
        <p:spPr bwMode="auto">
          <a:xfrm>
            <a:off x="3023754" y="3506909"/>
            <a:ext cx="1371600" cy="1560367"/>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LB</a:t>
            </a:r>
          </a:p>
        </p:txBody>
      </p:sp>
      <p:sp>
        <p:nvSpPr>
          <p:cNvPr id="16" name="Rectangle 15"/>
          <p:cNvSpPr/>
          <p:nvPr/>
        </p:nvSpPr>
        <p:spPr bwMode="auto">
          <a:xfrm>
            <a:off x="6660573" y="3260123"/>
            <a:ext cx="4229100" cy="144433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North Europe</a:t>
            </a:r>
          </a:p>
        </p:txBody>
      </p:sp>
      <p:sp>
        <p:nvSpPr>
          <p:cNvPr id="17" name="Right Arrow 16"/>
          <p:cNvSpPr/>
          <p:nvPr/>
        </p:nvSpPr>
        <p:spPr bwMode="auto">
          <a:xfrm flipH="1">
            <a:off x="4708813" y="3336768"/>
            <a:ext cx="1802823" cy="15041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1184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Load Generation</a:t>
            </a:r>
            <a:endParaRPr lang="en-US" dirty="0"/>
          </a:p>
        </p:txBody>
      </p:sp>
      <p:sp>
        <p:nvSpPr>
          <p:cNvPr id="5" name="Rectangle 4"/>
          <p:cNvSpPr/>
          <p:nvPr/>
        </p:nvSpPr>
        <p:spPr bwMode="auto">
          <a:xfrm>
            <a:off x="623455" y="2348345"/>
            <a:ext cx="4021281" cy="34809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Box 5"/>
          <p:cNvSpPr txBox="1"/>
          <p:nvPr/>
        </p:nvSpPr>
        <p:spPr>
          <a:xfrm>
            <a:off x="966355" y="2660073"/>
            <a:ext cx="3293918"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chemeClr val="bg1"/>
                </a:solidFill>
              </a:rPr>
              <a:t>On-premises app</a:t>
            </a:r>
            <a:endParaRPr lang="en-US" sz="3200" dirty="0">
              <a:solidFill>
                <a:schemeClr val="bg1"/>
              </a:solidFill>
            </a:endParaRPr>
          </a:p>
        </p:txBody>
      </p:sp>
      <p:cxnSp>
        <p:nvCxnSpPr>
          <p:cNvPr id="15" name="Straight Connector 14"/>
          <p:cNvCxnSpPr/>
          <p:nvPr/>
        </p:nvCxnSpPr>
        <p:spPr>
          <a:xfrm flipH="1">
            <a:off x="1899804" y="4278433"/>
            <a:ext cx="1446069"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13" name="Group 12"/>
          <p:cNvGrpSpPr/>
          <p:nvPr/>
        </p:nvGrpSpPr>
        <p:grpSpPr>
          <a:xfrm>
            <a:off x="881495" y="3686151"/>
            <a:ext cx="1731819" cy="1201882"/>
            <a:chOff x="1194954" y="3496540"/>
            <a:chExt cx="1731819" cy="1201882"/>
          </a:xfrm>
        </p:grpSpPr>
        <p:sp>
          <p:nvSpPr>
            <p:cNvPr id="7" name="Rounded Rectangle 6"/>
            <p:cNvSpPr/>
            <p:nvPr/>
          </p:nvSpPr>
          <p:spPr bwMode="auto">
            <a:xfrm>
              <a:off x="1194954" y="34965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ounded Rectangle 7"/>
            <p:cNvSpPr/>
            <p:nvPr/>
          </p:nvSpPr>
          <p:spPr bwMode="auto">
            <a:xfrm>
              <a:off x="1347354" y="36489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ounded Rectangle 8"/>
            <p:cNvSpPr/>
            <p:nvPr/>
          </p:nvSpPr>
          <p:spPr bwMode="auto">
            <a:xfrm>
              <a:off x="1499754" y="38013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Rounded Rectangle 9"/>
            <p:cNvSpPr/>
            <p:nvPr/>
          </p:nvSpPr>
          <p:spPr bwMode="auto">
            <a:xfrm>
              <a:off x="1652154" y="39537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ounded Rectangle 10"/>
            <p:cNvSpPr/>
            <p:nvPr/>
          </p:nvSpPr>
          <p:spPr bwMode="auto">
            <a:xfrm>
              <a:off x="1804554" y="4106140"/>
              <a:ext cx="1122219" cy="592282"/>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 name="Isosceles Triangle 11"/>
          <p:cNvSpPr/>
          <p:nvPr/>
        </p:nvSpPr>
        <p:spPr bwMode="auto">
          <a:xfrm>
            <a:off x="3023754" y="3506909"/>
            <a:ext cx="1371600" cy="1560367"/>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LB</a:t>
            </a:r>
          </a:p>
        </p:txBody>
      </p:sp>
      <p:sp>
        <p:nvSpPr>
          <p:cNvPr id="16" name="Rectangle 15"/>
          <p:cNvSpPr/>
          <p:nvPr/>
        </p:nvSpPr>
        <p:spPr bwMode="auto">
          <a:xfrm>
            <a:off x="6816437" y="2245710"/>
            <a:ext cx="4229100" cy="82872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North Europe</a:t>
            </a:r>
          </a:p>
        </p:txBody>
      </p:sp>
      <p:sp>
        <p:nvSpPr>
          <p:cNvPr id="17" name="Right Arrow 16"/>
          <p:cNvSpPr/>
          <p:nvPr/>
        </p:nvSpPr>
        <p:spPr bwMode="auto">
          <a:xfrm flipH="1">
            <a:off x="4751243" y="2280212"/>
            <a:ext cx="1802823" cy="806583"/>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Rectangle 17"/>
          <p:cNvSpPr/>
          <p:nvPr/>
        </p:nvSpPr>
        <p:spPr bwMode="auto">
          <a:xfrm>
            <a:off x="6816437" y="3165617"/>
            <a:ext cx="4229100" cy="82872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North US</a:t>
            </a:r>
          </a:p>
        </p:txBody>
      </p:sp>
      <p:sp>
        <p:nvSpPr>
          <p:cNvPr id="19" name="Right Arrow 18"/>
          <p:cNvSpPr/>
          <p:nvPr/>
        </p:nvSpPr>
        <p:spPr bwMode="auto">
          <a:xfrm flipH="1">
            <a:off x="4751243" y="3200119"/>
            <a:ext cx="1802823" cy="806583"/>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6816437" y="4085524"/>
            <a:ext cx="4229100" cy="82872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South US</a:t>
            </a:r>
          </a:p>
        </p:txBody>
      </p:sp>
      <p:sp>
        <p:nvSpPr>
          <p:cNvPr id="21" name="Right Arrow 20"/>
          <p:cNvSpPr/>
          <p:nvPr/>
        </p:nvSpPr>
        <p:spPr bwMode="auto">
          <a:xfrm flipH="1">
            <a:off x="4751243" y="4120026"/>
            <a:ext cx="1802823" cy="806583"/>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bwMode="auto">
          <a:xfrm>
            <a:off x="6816437" y="5005431"/>
            <a:ext cx="4229100" cy="82872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North Europe</a:t>
            </a:r>
          </a:p>
        </p:txBody>
      </p:sp>
      <p:sp>
        <p:nvSpPr>
          <p:cNvPr id="23" name="Right Arrow 22"/>
          <p:cNvSpPr/>
          <p:nvPr/>
        </p:nvSpPr>
        <p:spPr bwMode="auto">
          <a:xfrm flipH="1">
            <a:off x="4751243" y="5039933"/>
            <a:ext cx="1802823" cy="806583"/>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9638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1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21"/>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88825" cy="8122723"/>
          </a:xfrm>
          <a:prstGeom prst="rect">
            <a:avLst/>
          </a:prstGeom>
        </p:spPr>
      </p:pic>
      <p:sp>
        <p:nvSpPr>
          <p:cNvPr id="2" name="Title 1"/>
          <p:cNvSpPr>
            <a:spLocks noGrp="1"/>
          </p:cNvSpPr>
          <p:nvPr>
            <p:ph type="title"/>
          </p:nvPr>
        </p:nvSpPr>
        <p:spPr/>
        <p:txBody>
          <a:bodyPr/>
          <a:lstStyle/>
          <a:p>
            <a:r>
              <a:rPr lang="en-US" dirty="0" smtClean="0"/>
              <a:t>Test for Scale Unit</a:t>
            </a:r>
            <a:endParaRPr lang="en-US" dirty="0"/>
          </a:p>
        </p:txBody>
      </p:sp>
      <p:graphicFrame>
        <p:nvGraphicFramePr>
          <p:cNvPr id="4" name="Diagram 3"/>
          <p:cNvGraphicFramePr/>
          <p:nvPr>
            <p:extLst>
              <p:ext uri="{D42A27DB-BD31-4B8C-83A1-F6EECF244321}">
                <p14:modId xmlns:p14="http://schemas.microsoft.com/office/powerpoint/2010/main" val="3221217948"/>
              </p:ext>
            </p:extLst>
          </p:nvPr>
        </p:nvGraphicFramePr>
        <p:xfrm>
          <a:off x="519112" y="1370524"/>
          <a:ext cx="11233006" cy="485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64334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Disposable Deployments</a:t>
            </a:r>
            <a:endParaRPr lang="en-US" dirty="0"/>
          </a:p>
        </p:txBody>
      </p:sp>
      <p:sp>
        <p:nvSpPr>
          <p:cNvPr id="3" name="Text Placeholder 2"/>
          <p:cNvSpPr>
            <a:spLocks noGrp="1"/>
          </p:cNvSpPr>
          <p:nvPr>
            <p:ph type="body" sz="quarter" idx="10"/>
          </p:nvPr>
        </p:nvSpPr>
        <p:spPr>
          <a:xfrm>
            <a:off x="519112" y="1370525"/>
            <a:ext cx="11149013" cy="3231654"/>
          </a:xfrm>
        </p:spPr>
        <p:txBody>
          <a:bodyPr/>
          <a:lstStyle/>
          <a:p>
            <a:pPr marL="574675" indent="-571500">
              <a:buClr>
                <a:schemeClr val="tx1"/>
              </a:buClr>
              <a:buFontTx/>
              <a:buChar char="-"/>
            </a:pPr>
            <a:r>
              <a:rPr lang="en-US" dirty="0" smtClean="0">
                <a:effectLst>
                  <a:outerShdw blurRad="38100" dist="38100" dir="2700000" algn="tl">
                    <a:srgbClr val="000000">
                      <a:alpha val="43137"/>
                    </a:srgbClr>
                  </a:outerShdw>
                </a:effectLst>
              </a:rPr>
              <a:t>Use Web Sites for multiple, free deployments</a:t>
            </a:r>
          </a:p>
          <a:p>
            <a:pPr marL="574675" indent="-571500">
              <a:buClr>
                <a:schemeClr val="tx1"/>
              </a:buClr>
              <a:buFontTx/>
              <a:buChar char="-"/>
            </a:pPr>
            <a:r>
              <a:rPr lang="en-US" dirty="0" smtClean="0">
                <a:effectLst>
                  <a:outerShdw blurRad="38100" dist="38100" dir="2700000" algn="tl">
                    <a:srgbClr val="000000">
                      <a:alpha val="43137"/>
                    </a:srgbClr>
                  </a:outerShdw>
                </a:effectLst>
              </a:rPr>
              <a:t>Great for customer show &amp; tells</a:t>
            </a:r>
          </a:p>
          <a:p>
            <a:pPr marL="574675" indent="-571500">
              <a:buClr>
                <a:schemeClr val="tx1"/>
              </a:buClr>
              <a:buFontTx/>
              <a:buChar char="-"/>
            </a:pPr>
            <a:r>
              <a:rPr lang="en-US" dirty="0" smtClean="0">
                <a:effectLst>
                  <a:outerShdw blurRad="38100" dist="38100" dir="2700000" algn="tl">
                    <a:srgbClr val="000000">
                      <a:alpha val="43137"/>
                    </a:srgbClr>
                  </a:outerShdw>
                </a:effectLst>
              </a:rPr>
              <a:t>Easily setup and torn down</a:t>
            </a:r>
          </a:p>
          <a:p>
            <a:pPr marL="574675" indent="-571500">
              <a:buClr>
                <a:schemeClr val="tx1"/>
              </a:buClr>
              <a:buFontTx/>
              <a:buChar char="-"/>
            </a:pPr>
            <a:r>
              <a:rPr lang="en-US" dirty="0" smtClean="0">
                <a:effectLst>
                  <a:outerShdw blurRad="38100" dist="38100" dir="2700000" algn="tl">
                    <a:srgbClr val="000000">
                      <a:alpha val="43137"/>
                    </a:srgbClr>
                  </a:outerShdw>
                </a:effectLst>
              </a:rPr>
              <a:t>Can bind to source control</a:t>
            </a:r>
          </a:p>
          <a:p>
            <a:pPr marL="574675" indent="-571500">
              <a:buClr>
                <a:schemeClr val="tx1"/>
              </a:buClr>
              <a:buFontTx/>
              <a:buChar char="-"/>
            </a:pPr>
            <a:r>
              <a:rPr lang="en-US" dirty="0" smtClean="0">
                <a:effectLst>
                  <a:outerShdw blurRad="38100" dist="38100" dir="2700000" algn="tl">
                    <a:srgbClr val="000000">
                      <a:alpha val="43137"/>
                    </a:srgbClr>
                  </a:outerShdw>
                </a:effectLst>
              </a:rPr>
              <a:t>Setup for daily updates to customer</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9159224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292929">
                        <a:alpha val="99000"/>
                      </a:srgbClr>
                    </a:solidFill>
                    <a:latin typeface="Segoe UI Light" pitchFamily="34" charset="0"/>
                  </a:rPr>
                  <a:t>1</a:t>
                </a:r>
                <a:endParaRPr lang="en-US" sz="6600" dirty="0">
                  <a:solidFill>
                    <a:srgbClr val="292929">
                      <a:alpha val="99000"/>
                    </a:srgb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a:lnSpc>
                    <a:spcPct val="90000"/>
                  </a:lnSpc>
                  <a:spcBef>
                    <a:spcPct val="20000"/>
                  </a:spcBef>
                  <a:buSzPct val="80000"/>
                </a:pPr>
                <a:r>
                  <a:rPr lang="en-US" sz="1600" b="1" cap="all" dirty="0" smtClean="0">
                    <a:solidFill>
                      <a:srgbClr val="FFFFFF">
                        <a:alpha val="99000"/>
                      </a:srgbClr>
                    </a:solidFill>
                  </a:rPr>
                  <a:t>Shared </a:t>
                </a:r>
                <a:r>
                  <a:rPr lang="en-US" sz="1600" b="1" cap="all" dirty="0" err="1" smtClean="0">
                    <a:solidFill>
                      <a:srgbClr val="FFFFFF">
                        <a:alpha val="99000"/>
                      </a:srgbClr>
                    </a:solidFill>
                  </a:rPr>
                  <a:t>instanceS</a:t>
                </a:r>
                <a:endParaRPr lang="en-US" sz="1600" b="1" cap="all" dirty="0">
                  <a:solidFill>
                    <a:srgbClr val="FFFFFF">
                      <a:alpha val="99000"/>
                    </a:srgb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rgbClr val="292929">
                    <a:alpha val="99000"/>
                  </a:srgbClr>
                </a:solidFill>
                <a:latin typeface="Segoe UI" pitchFamily="34" charset="0"/>
                <a:ea typeface="Segoe UI" pitchFamily="34" charset="0"/>
                <a:cs typeface="Segoe UI" pitchFamily="34" charset="0"/>
              </a:rPr>
              <a:t>shared</a:t>
            </a:r>
            <a:endParaRPr sz="3200" dirty="0">
              <a:solidFill>
                <a:srgbClr val="292929">
                  <a:alpha val="99000"/>
                </a:srgb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397215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292929">
                        <a:alpha val="99000"/>
                      </a:srgb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a:lnSpc>
                    <a:spcPct val="90000"/>
                  </a:lnSpc>
                  <a:spcBef>
                    <a:spcPct val="20000"/>
                  </a:spcBef>
                  <a:buSzPct val="80000"/>
                </a:pPr>
                <a:r>
                  <a:rPr lang="en-US" sz="1600" b="1" cap="all" dirty="0">
                    <a:solidFill>
                      <a:srgbClr val="FFFFFF">
                        <a:alpha val="99000"/>
                      </a:srgbClr>
                    </a:solidFill>
                  </a:rPr>
                  <a:t>Shared </a:t>
                </a:r>
                <a:r>
                  <a:rPr lang="en-US" sz="1600" b="1" cap="all" dirty="0" err="1">
                    <a:solidFill>
                      <a:srgbClr val="FFFFFF">
                        <a:alpha val="99000"/>
                      </a:srgbClr>
                    </a:solidFill>
                  </a:rPr>
                  <a:t>instanceS</a:t>
                </a:r>
                <a:endParaRPr lang="en-US" sz="1600" b="1" cap="all" dirty="0">
                  <a:solidFill>
                    <a:srgbClr val="FFFFFF">
                      <a:alpha val="99000"/>
                    </a:srgb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rgbClr val="292929">
                    <a:alpha val="99000"/>
                  </a:srgbClr>
                </a:solidFill>
                <a:latin typeface="Segoe UI" pitchFamily="34" charset="0"/>
                <a:ea typeface="Segoe UI" pitchFamily="34" charset="0"/>
                <a:cs typeface="Segoe UI" pitchFamily="34" charset="0"/>
              </a:rPr>
              <a:t>shared</a:t>
            </a:r>
            <a:endParaRPr sz="3200" dirty="0">
              <a:solidFill>
                <a:srgbClr val="292929">
                  <a:alpha val="99000"/>
                </a:srgb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923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88826" cy="6860487"/>
          </a:xfrm>
          <a:prstGeom prst="rect">
            <a:avLst/>
          </a:prstGeom>
        </p:spPr>
      </p:pic>
      <p:sp>
        <p:nvSpPr>
          <p:cNvPr id="2" name="Title 1"/>
          <p:cNvSpPr>
            <a:spLocks noGrp="1"/>
          </p:cNvSpPr>
          <p:nvPr>
            <p:ph type="title"/>
          </p:nvPr>
        </p:nvSpPr>
        <p:spPr/>
        <p:txBody>
          <a:bodyPr/>
          <a:lstStyle/>
          <a:p>
            <a:r>
              <a:rPr lang="en-US" dirty="0" smtClean="0">
                <a:solidFill>
                  <a:schemeClr val="tx1">
                    <a:lumMod val="10000"/>
                    <a:lumOff val="90000"/>
                  </a:schemeClr>
                </a:solidFill>
              </a:rPr>
              <a:t>Some Current Testing Challenges</a:t>
            </a:r>
            <a:endParaRPr lang="en-US" dirty="0">
              <a:solidFill>
                <a:schemeClr val="tx1">
                  <a:lumMod val="10000"/>
                  <a:lumOff val="90000"/>
                </a:schemeClr>
              </a:solidFill>
            </a:endParaRPr>
          </a:p>
        </p:txBody>
      </p:sp>
      <p:sp>
        <p:nvSpPr>
          <p:cNvPr id="3" name="Text Placeholder 2"/>
          <p:cNvSpPr>
            <a:spLocks noGrp="1"/>
          </p:cNvSpPr>
          <p:nvPr>
            <p:ph type="body" sz="quarter" idx="10"/>
          </p:nvPr>
        </p:nvSpPr>
        <p:spPr>
          <a:xfrm>
            <a:off x="519112" y="1370525"/>
            <a:ext cx="11149013" cy="2903872"/>
          </a:xfrm>
        </p:spPr>
        <p:txBody>
          <a:bodyPr/>
          <a:lstStyle/>
          <a:p>
            <a:pPr marL="574675" indent="-571500">
              <a:buClr>
                <a:schemeClr val="bg2"/>
              </a:buClr>
              <a:buFontTx/>
              <a:buChar char="-"/>
            </a:pPr>
            <a:r>
              <a:rPr lang="en-US" sz="2800" dirty="0" smtClean="0">
                <a:solidFill>
                  <a:schemeClr val="tx1">
                    <a:lumMod val="10000"/>
                    <a:lumOff val="90000"/>
                  </a:schemeClr>
                </a:solidFill>
              </a:rPr>
              <a:t>No testing environment at all</a:t>
            </a:r>
          </a:p>
          <a:p>
            <a:pPr marL="574675" indent="-571500">
              <a:buClr>
                <a:schemeClr val="bg2"/>
              </a:buClr>
              <a:buFontTx/>
              <a:buChar char="-"/>
            </a:pPr>
            <a:r>
              <a:rPr lang="en-US" sz="2800" dirty="0" smtClean="0">
                <a:solidFill>
                  <a:schemeClr val="tx1">
                    <a:lumMod val="10000"/>
                    <a:lumOff val="90000"/>
                  </a:schemeClr>
                </a:solidFill>
              </a:rPr>
              <a:t>Testing in production</a:t>
            </a:r>
          </a:p>
          <a:p>
            <a:pPr marL="574675" indent="-571500">
              <a:buClr>
                <a:schemeClr val="bg2"/>
              </a:buClr>
              <a:buFontTx/>
              <a:buChar char="-"/>
            </a:pPr>
            <a:r>
              <a:rPr lang="en-US" sz="2800" dirty="0" smtClean="0">
                <a:solidFill>
                  <a:schemeClr val="tx1">
                    <a:lumMod val="10000"/>
                    <a:lumOff val="90000"/>
                  </a:schemeClr>
                </a:solidFill>
              </a:rPr>
              <a:t>Test platform out of date</a:t>
            </a:r>
          </a:p>
          <a:p>
            <a:pPr marL="574675" indent="-571500">
              <a:buClr>
                <a:schemeClr val="bg2"/>
              </a:buClr>
              <a:buFontTx/>
              <a:buChar char="-"/>
            </a:pPr>
            <a:r>
              <a:rPr lang="en-US" sz="2800" dirty="0" smtClean="0">
                <a:solidFill>
                  <a:schemeClr val="tx1">
                    <a:lumMod val="10000"/>
                    <a:lumOff val="90000"/>
                  </a:schemeClr>
                </a:solidFill>
              </a:rPr>
              <a:t>Test platform simplified model</a:t>
            </a:r>
          </a:p>
          <a:p>
            <a:pPr marL="574675" indent="-571500">
              <a:buClr>
                <a:schemeClr val="bg2"/>
              </a:buClr>
              <a:buFontTx/>
              <a:buChar char="-"/>
            </a:pPr>
            <a:r>
              <a:rPr lang="en-US" sz="2800" dirty="0" smtClean="0">
                <a:solidFill>
                  <a:schemeClr val="tx1">
                    <a:lumMod val="10000"/>
                    <a:lumOff val="90000"/>
                  </a:schemeClr>
                </a:solidFill>
              </a:rPr>
              <a:t>Not load/stress testing at all</a:t>
            </a:r>
          </a:p>
          <a:p>
            <a:pPr marL="574675" indent="-571500">
              <a:buClr>
                <a:schemeClr val="bg2"/>
              </a:buClr>
              <a:buFontTx/>
              <a:buChar char="-"/>
            </a:pPr>
            <a:r>
              <a:rPr lang="en-US" sz="2800" dirty="0" smtClean="0">
                <a:solidFill>
                  <a:schemeClr val="tx1">
                    <a:lumMod val="10000"/>
                    <a:lumOff val="90000"/>
                  </a:schemeClr>
                </a:solidFill>
              </a:rPr>
              <a:t>Speed of IT</a:t>
            </a:r>
            <a:endParaRPr lang="en-US" sz="2800" dirty="0">
              <a:solidFill>
                <a:schemeClr val="tx1">
                  <a:lumMod val="10000"/>
                  <a:lumOff val="90000"/>
                </a:schemeClr>
              </a:solidFill>
            </a:endParaRPr>
          </a:p>
        </p:txBody>
      </p:sp>
    </p:spTree>
    <p:extLst>
      <p:ext uri="{BB962C8B-B14F-4D97-AF65-F5344CB8AC3E}">
        <p14:creationId xmlns:p14="http://schemas.microsoft.com/office/powerpoint/2010/main" val="29183630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a:lnSpc>
                      <a:spcPct val="90000"/>
                    </a:lnSpc>
                    <a:spcBef>
                      <a:spcPct val="20000"/>
                    </a:spcBef>
                    <a:buSzPct val="80000"/>
                  </a:pPr>
                  <a:r>
                    <a:rPr lang="en-US" sz="1600" b="1" cap="all" dirty="0">
                      <a:solidFill>
                        <a:srgbClr val="FFFFFF">
                          <a:alpha val="99000"/>
                        </a:srgbClr>
                      </a:solidFill>
                    </a:rPr>
                    <a:t>Shared </a:t>
                  </a:r>
                  <a:r>
                    <a:rPr lang="en-US" sz="1600" b="1" cap="all" dirty="0" err="1">
                      <a:solidFill>
                        <a:srgbClr val="FFFFFF">
                          <a:alpha val="99000"/>
                        </a:srgbClr>
                      </a:solidFill>
                    </a:rPr>
                    <a:t>instanceS</a:t>
                  </a:r>
                  <a:endParaRPr lang="en-US" sz="1600" b="1" cap="all" dirty="0">
                    <a:solidFill>
                      <a:srgbClr val="FFFFFF">
                        <a:alpha val="99000"/>
                      </a:srgb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292929">
                        <a:alpha val="99000"/>
                      </a:srgb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shared</a:t>
            </a:r>
            <a:endParaRPr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reserved</a:t>
            </a:r>
            <a:endParaRPr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a:lnSpc>
                  <a:spcPct val="90000"/>
                </a:lnSpc>
                <a:spcBef>
                  <a:spcPct val="20000"/>
                </a:spcBef>
                <a:buSzPct val="80000"/>
              </a:pPr>
              <a:r>
                <a:rPr lang="en-US" sz="1600" b="1" cap="all" dirty="0">
                  <a:solidFill>
                    <a:srgbClr val="FFFFFF">
                      <a:alpha val="99000"/>
                    </a:srgb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292929">
                        <a:alpha val="99000"/>
                      </a:srgb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rgbClr val="292929">
                    <a:alpha val="99000"/>
                  </a:srgbClr>
                </a:solidFill>
                <a:latin typeface="Segoe UI" pitchFamily="34" charset="0"/>
                <a:ea typeface="Segoe UI" pitchFamily="34" charset="0"/>
                <a:cs typeface="Segoe UI" pitchFamily="34" charset="0"/>
              </a:rPr>
              <a:t>reserved</a:t>
            </a:r>
            <a:endParaRPr sz="3200" dirty="0">
              <a:solidFill>
                <a:srgbClr val="292929">
                  <a:alpha val="99000"/>
                </a:srgb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795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292929">
                        <a:alpha val="99000"/>
                      </a:srgb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shared</a:t>
            </a:r>
            <a:endParaRPr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reserved</a:t>
            </a:r>
            <a:endParaRPr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a:lnSpc>
                    <a:spcPct val="90000"/>
                  </a:lnSpc>
                  <a:spcBef>
                    <a:spcPct val="20000"/>
                  </a:spcBef>
                  <a:buSzPct val="80000"/>
                </a:pPr>
                <a:r>
                  <a:rPr lang="en-US" sz="1600" b="1" cap="all" dirty="0">
                    <a:solidFill>
                      <a:srgbClr val="FFFFFF">
                        <a:alpha val="99000"/>
                      </a:srgb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rgbClr val="292929">
                    <a:alpha val="99000"/>
                  </a:srgbClr>
                </a:solidFill>
                <a:latin typeface="Segoe UI" pitchFamily="34" charset="0"/>
                <a:ea typeface="Segoe UI" pitchFamily="34" charset="0"/>
                <a:cs typeface="Segoe UI" pitchFamily="34" charset="0"/>
              </a:rPr>
              <a:t>reserved</a:t>
            </a:r>
            <a:endParaRPr sz="3200" dirty="0">
              <a:solidFill>
                <a:srgbClr val="292929">
                  <a:alpha val="99000"/>
                </a:srgb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36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292929">
                        <a:alpha val="99000"/>
                      </a:srgb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shared</a:t>
            </a:r>
            <a:endParaRPr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reserved</a:t>
            </a:r>
            <a:endParaRPr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a:lnSpc>
                  <a:spcPct val="90000"/>
                </a:lnSpc>
                <a:spcBef>
                  <a:spcPct val="20000"/>
                </a:spcBef>
                <a:buSzPct val="80000"/>
              </a:pPr>
              <a:r>
                <a:rPr lang="en-US" sz="1600" b="1" cap="all" dirty="0">
                  <a:solidFill>
                    <a:srgbClr val="FFFFFF">
                      <a:alpha val="99000"/>
                    </a:srgb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a:lnSpc>
                  <a:spcPct val="90000"/>
                </a:lnSpc>
                <a:spcBef>
                  <a:spcPct val="20000"/>
                </a:spcBef>
                <a:buSzPct val="80000"/>
              </a:pPr>
              <a:r>
                <a:rPr lang="en-US" sz="1600" b="1" cap="all" dirty="0">
                  <a:solidFill>
                    <a:srgbClr val="FFFFFF">
                      <a:alpha val="99000"/>
                    </a:srgb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rgbClr val="292929">
                    <a:alpha val="99000"/>
                  </a:srgbClr>
                </a:solidFill>
                <a:latin typeface="Segoe UI" pitchFamily="34" charset="0"/>
                <a:ea typeface="Segoe UI" pitchFamily="34" charset="0"/>
                <a:cs typeface="Segoe UI" pitchFamily="34" charset="0"/>
              </a:rPr>
              <a:t>reserved</a:t>
            </a:r>
            <a:endParaRPr sz="3200" dirty="0">
              <a:solidFill>
                <a:srgbClr val="292929">
                  <a:alpha val="99000"/>
                </a:srgb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0318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story of a Facebook App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292" y="976497"/>
            <a:ext cx="9786651" cy="6858000"/>
          </a:xfrm>
          <a:prstGeom prst="rect">
            <a:avLst/>
          </a:prstGeom>
        </p:spPr>
      </p:pic>
      <p:sp>
        <p:nvSpPr>
          <p:cNvPr id="4" name="TextBox 3"/>
          <p:cNvSpPr txBox="1"/>
          <p:nvPr/>
        </p:nvSpPr>
        <p:spPr>
          <a:xfrm>
            <a:off x="405245" y="1485900"/>
            <a:ext cx="11262879" cy="31393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40" tIns="91440" rIns="91440" bIns="91440" rtlCol="0">
            <a:spAutoFit/>
          </a:bodyPr>
          <a:lstStyle/>
          <a:p>
            <a:pPr marL="514350" indent="-514350">
              <a:buFont typeface="+mj-lt"/>
              <a:buAutoNum type="arabicPeriod"/>
            </a:pPr>
            <a:r>
              <a:rPr lang="en-US" sz="3200" b="1" dirty="0" smtClean="0"/>
              <a:t>Test</a:t>
            </a:r>
            <a:r>
              <a:rPr lang="en-US" sz="3200" b="1" dirty="0"/>
              <a:t>. Test. Test. </a:t>
            </a:r>
            <a:endParaRPr lang="en-US" sz="3200" b="1" dirty="0" smtClean="0"/>
          </a:p>
          <a:p>
            <a:pPr marL="514350" indent="-514350">
              <a:buFont typeface="+mj-lt"/>
              <a:buAutoNum type="arabicPeriod"/>
            </a:pPr>
            <a:r>
              <a:rPr lang="en-US" sz="3200" b="1" dirty="0" smtClean="0"/>
              <a:t>Don’t </a:t>
            </a:r>
            <a:r>
              <a:rPr lang="en-US" sz="3200" b="1" dirty="0"/>
              <a:t>use your jump to conclusions </a:t>
            </a:r>
            <a:r>
              <a:rPr lang="en-US" sz="3200" b="1" dirty="0" smtClean="0"/>
              <a:t>mat.</a:t>
            </a:r>
          </a:p>
          <a:p>
            <a:pPr marL="514350" indent="-514350">
              <a:buFont typeface="+mj-lt"/>
              <a:buAutoNum type="arabicPeriod"/>
            </a:pPr>
            <a:r>
              <a:rPr lang="en-US" sz="3200" b="1" dirty="0" smtClean="0"/>
              <a:t>Run </a:t>
            </a:r>
            <a:r>
              <a:rPr lang="en-US" sz="3200" b="1" dirty="0"/>
              <a:t>with scissors during an </a:t>
            </a:r>
            <a:r>
              <a:rPr lang="en-US" sz="3200" b="1" dirty="0" smtClean="0"/>
              <a:t>outage.</a:t>
            </a:r>
          </a:p>
          <a:p>
            <a:pPr marL="514350" indent="-514350">
              <a:buFont typeface="+mj-lt"/>
              <a:buAutoNum type="arabicPeriod"/>
            </a:pPr>
            <a:r>
              <a:rPr lang="en-US" sz="3200" b="1" dirty="0" smtClean="0"/>
              <a:t>Perform </a:t>
            </a:r>
            <a:r>
              <a:rPr lang="en-US" sz="3200" b="1" dirty="0"/>
              <a:t>a post mortem, with results to the project </a:t>
            </a:r>
            <a:r>
              <a:rPr lang="en-US" sz="3200" b="1" dirty="0" smtClean="0"/>
              <a:t>sponsors.</a:t>
            </a:r>
          </a:p>
          <a:p>
            <a:pPr marL="514350" indent="-514350">
              <a:buFont typeface="+mj-lt"/>
              <a:buAutoNum type="arabicPeriod"/>
            </a:pPr>
            <a:r>
              <a:rPr lang="en-US" sz="3200" b="1" dirty="0" smtClean="0"/>
              <a:t>Reach </a:t>
            </a:r>
            <a:r>
              <a:rPr lang="en-US" sz="3200" b="1" dirty="0"/>
              <a:t>out for help</a:t>
            </a:r>
            <a:r>
              <a:rPr lang="en-US" sz="3200" b="1" dirty="0" smtClean="0"/>
              <a:t>.</a:t>
            </a:r>
            <a:endParaRPr lang="en-US" sz="4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56698213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69170" y="1186357"/>
            <a:ext cx="9856549" cy="2257541"/>
          </a:xfrm>
          <a:solidFill>
            <a:schemeClr val="accent6"/>
          </a:solidFill>
        </p:spPr>
        <p:txBody>
          <a:bodyPr/>
          <a:lstStyle/>
          <a:p>
            <a:r>
              <a:rPr lang="en-US" dirty="0" smtClean="0">
                <a:solidFill>
                  <a:schemeClr val="bg1"/>
                </a:solidFill>
              </a:rPr>
              <a:t>DEMO</a:t>
            </a:r>
            <a:br>
              <a:rPr lang="en-US" dirty="0" smtClean="0">
                <a:solidFill>
                  <a:schemeClr val="bg1"/>
                </a:solidFill>
              </a:rPr>
            </a:br>
            <a:r>
              <a:rPr lang="en-US" dirty="0">
                <a:solidFill>
                  <a:schemeClr val="bg1"/>
                </a:solidFill>
              </a:rPr>
              <a:t/>
            </a:r>
            <a:br>
              <a:rPr lang="en-US" dirty="0">
                <a:solidFill>
                  <a:schemeClr val="bg1"/>
                </a:solidFill>
              </a:rPr>
            </a:br>
            <a:endParaRPr lang="en-US" dirty="0">
              <a:solidFill>
                <a:schemeClr val="bg1"/>
              </a:solidFill>
            </a:endParaRPr>
          </a:p>
        </p:txBody>
      </p:sp>
      <p:sp>
        <p:nvSpPr>
          <p:cNvPr id="8" name="Text Placeholder 5"/>
          <p:cNvSpPr>
            <a:spLocks noGrp="1"/>
          </p:cNvSpPr>
          <p:nvPr>
            <p:ph type="body" sz="quarter" idx="4294967295"/>
          </p:nvPr>
        </p:nvSpPr>
        <p:spPr>
          <a:xfrm>
            <a:off x="269171" y="3877278"/>
            <a:ext cx="9858105" cy="1793881"/>
          </a:xfrm>
          <a:prstGeom prst="rect">
            <a:avLst/>
          </a:prstGeom>
        </p:spPr>
        <p:txBody>
          <a:bodyPr/>
          <a:lstStyle/>
          <a:p>
            <a:pPr marL="0" indent="0">
              <a:buNone/>
            </a:pPr>
            <a:r>
              <a:rPr lang="en-US" dirty="0" err="1" smtClean="0">
                <a:solidFill>
                  <a:schemeClr val="tx2"/>
                </a:solidFill>
              </a:rPr>
              <a:t>DevTest</a:t>
            </a:r>
            <a:r>
              <a:rPr lang="en-US" dirty="0" smtClean="0">
                <a:solidFill>
                  <a:schemeClr val="tx2"/>
                </a:solidFill>
              </a:rPr>
              <a:t> on Windows Azure</a:t>
            </a:r>
            <a:endParaRPr lang="en-US" dirty="0">
              <a:solidFill>
                <a:schemeClr val="tx2"/>
              </a:solidFill>
            </a:endParaRPr>
          </a:p>
        </p:txBody>
      </p:sp>
    </p:spTree>
    <p:extLst>
      <p:ext uri="{BB962C8B-B14F-4D97-AF65-F5344CB8AC3E}">
        <p14:creationId xmlns:p14="http://schemas.microsoft.com/office/powerpoint/2010/main" val="274636854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69170" y="258705"/>
            <a:ext cx="9856549" cy="801469"/>
          </a:xfrm>
          <a:solidFill>
            <a:schemeClr val="accent6"/>
          </a:solidFill>
        </p:spPr>
        <p:txBody>
          <a:bodyPr/>
          <a:lstStyle/>
          <a:p>
            <a:r>
              <a:rPr lang="en-US" dirty="0" smtClean="0">
                <a:solidFill>
                  <a:schemeClr val="bg1"/>
                </a:solidFill>
              </a:rPr>
              <a:t>HANDS-ON LAB</a:t>
            </a:r>
            <a:r>
              <a:rPr lang="en-US" dirty="0">
                <a:solidFill>
                  <a:schemeClr val="bg1"/>
                </a:solidFill>
              </a:rPr>
              <a:t/>
            </a:r>
            <a:br>
              <a:rPr lang="en-US" dirty="0">
                <a:solidFill>
                  <a:schemeClr val="bg1"/>
                </a:solidFill>
              </a:rPr>
            </a:br>
            <a:endParaRPr lang="en-US" dirty="0">
              <a:solidFill>
                <a:schemeClr val="bg1"/>
              </a:solidFill>
            </a:endParaRPr>
          </a:p>
        </p:txBody>
      </p:sp>
      <p:sp>
        <p:nvSpPr>
          <p:cNvPr id="8" name="Text Placeholder 5"/>
          <p:cNvSpPr>
            <a:spLocks noGrp="1"/>
          </p:cNvSpPr>
          <p:nvPr>
            <p:ph type="body" sz="quarter" idx="4294967295"/>
          </p:nvPr>
        </p:nvSpPr>
        <p:spPr>
          <a:xfrm>
            <a:off x="269171" y="1452131"/>
            <a:ext cx="9858105" cy="4333494"/>
          </a:xfrm>
          <a:prstGeom prst="rect">
            <a:avLst/>
          </a:prstGeom>
        </p:spPr>
        <p:txBody>
          <a:bodyPr/>
          <a:lstStyle/>
          <a:p>
            <a:pPr marL="0" indent="0">
              <a:buNone/>
            </a:pPr>
            <a:r>
              <a:rPr lang="en-US" dirty="0" smtClean="0">
                <a:solidFill>
                  <a:schemeClr val="tx2"/>
                </a:solidFill>
              </a:rPr>
              <a:t>05-DevTestOnWindowsAzure</a:t>
            </a:r>
          </a:p>
          <a:p>
            <a:pPr marL="0" indent="0">
              <a:buNone/>
            </a:pPr>
            <a:endParaRPr lang="en-US" dirty="0">
              <a:solidFill>
                <a:schemeClr val="tx2"/>
              </a:solidFill>
            </a:endParaRPr>
          </a:p>
          <a:p>
            <a:r>
              <a:rPr lang="en-US" dirty="0" smtClean="0">
                <a:solidFill>
                  <a:schemeClr val="tx2"/>
                </a:solidFill>
              </a:rPr>
              <a:t>Setting up Team Foundation Service</a:t>
            </a:r>
          </a:p>
          <a:p>
            <a:r>
              <a:rPr lang="en-US" dirty="0" smtClean="0">
                <a:solidFill>
                  <a:schemeClr val="tx2"/>
                </a:solidFill>
              </a:rPr>
              <a:t>Continuous Deployment</a:t>
            </a:r>
          </a:p>
          <a:p>
            <a:r>
              <a:rPr lang="en-US" dirty="0" smtClean="0">
                <a:solidFill>
                  <a:schemeClr val="tx2"/>
                </a:solidFill>
              </a:rPr>
              <a:t>Unit Testing</a:t>
            </a:r>
          </a:p>
          <a:p>
            <a:r>
              <a:rPr lang="en-US" dirty="0" smtClean="0">
                <a:solidFill>
                  <a:schemeClr val="tx2"/>
                </a:solidFill>
              </a:rPr>
              <a:t>Load Testing</a:t>
            </a:r>
            <a:endParaRPr lang="en-US" dirty="0">
              <a:solidFill>
                <a:schemeClr val="tx2"/>
              </a:solidFill>
            </a:endParaRPr>
          </a:p>
        </p:txBody>
      </p:sp>
    </p:spTree>
    <p:extLst>
      <p:ext uri="{BB962C8B-B14F-4D97-AF65-F5344CB8AC3E}">
        <p14:creationId xmlns:p14="http://schemas.microsoft.com/office/powerpoint/2010/main" val="18806918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04503" y="893"/>
            <a:ext cx="10284321" cy="6856214"/>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 y="893"/>
            <a:ext cx="6352492" cy="6856214"/>
          </a:xfrm>
          <a:prstGeom prst="rect">
            <a:avLst/>
          </a:prstGeom>
        </p:spPr>
      </p:pic>
      <p:sp>
        <p:nvSpPr>
          <p:cNvPr id="4" name="TextBox 3"/>
          <p:cNvSpPr txBox="1"/>
          <p:nvPr/>
        </p:nvSpPr>
        <p:spPr>
          <a:xfrm>
            <a:off x="331149" y="402004"/>
            <a:ext cx="4278583" cy="1107388"/>
          </a:xfrm>
          <a:prstGeom prst="rect">
            <a:avLst/>
          </a:prstGeom>
          <a:noFill/>
        </p:spPr>
        <p:txBody>
          <a:bodyPr wrap="none" rtlCol="0">
            <a:spAutoFit/>
          </a:bodyPr>
          <a:lstStyle/>
          <a:p>
            <a:r>
              <a:rPr lang="en-US" sz="6598" dirty="0">
                <a:solidFill>
                  <a:srgbClr val="C00000"/>
                </a:solidFill>
                <a:latin typeface="+mj-lt"/>
                <a:ea typeface="+mj-ea"/>
                <a:cs typeface="+mj-cs"/>
              </a:rPr>
              <a:t>Thank You!</a:t>
            </a:r>
          </a:p>
        </p:txBody>
      </p:sp>
      <p:sp>
        <p:nvSpPr>
          <p:cNvPr id="9" name="Text Placeholder 1"/>
          <p:cNvSpPr txBox="1">
            <a:spLocks/>
          </p:cNvSpPr>
          <p:nvPr/>
        </p:nvSpPr>
        <p:spPr>
          <a:xfrm>
            <a:off x="331149" y="3961707"/>
            <a:ext cx="5454333" cy="2080570"/>
          </a:xfrm>
          <a:prstGeom prst="rect">
            <a:avLst/>
          </a:prstGeom>
        </p:spPr>
        <p:txBody>
          <a:bodyPr/>
          <a:lst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solidFill>
                  <a:srgbClr val="FF0000"/>
                </a:solidFill>
                <a:latin typeface="Segoe UI Semibold" panose="020B0702040204020203" pitchFamily="34" charset="0"/>
                <a:cs typeface="Segoe UI Semibold" panose="020B0702040204020203" pitchFamily="34" charset="0"/>
              </a:rPr>
              <a:t>Speaker Name</a:t>
            </a:r>
          </a:p>
          <a:p>
            <a:pPr marL="0" indent="0">
              <a:buNone/>
            </a:pPr>
            <a:r>
              <a:rPr lang="en-US" sz="2000" dirty="0" smtClean="0">
                <a:solidFill>
                  <a:schemeClr val="tx1">
                    <a:alpha val="98000"/>
                  </a:schemeClr>
                </a:solidFill>
              </a:rPr>
              <a:t>Speaker Title</a:t>
            </a:r>
          </a:p>
          <a:p>
            <a:pPr marL="0" indent="0">
              <a:buNone/>
            </a:pPr>
            <a:r>
              <a:rPr lang="en-US" sz="2000" dirty="0" smtClean="0">
                <a:solidFill>
                  <a:schemeClr val="tx1">
                    <a:alpha val="98000"/>
                  </a:schemeClr>
                </a:solidFill>
              </a:rPr>
              <a:t>Speaker Company</a:t>
            </a:r>
          </a:p>
          <a:p>
            <a:pPr marL="0" indent="0">
              <a:buNone/>
            </a:pPr>
            <a:endParaRPr lang="en-US" sz="2000" dirty="0" smtClean="0">
              <a:solidFill>
                <a:schemeClr val="tx1">
                  <a:alpha val="98000"/>
                </a:schemeClr>
              </a:solidFill>
            </a:endParaRPr>
          </a:p>
          <a:p>
            <a:pPr marL="0" indent="0">
              <a:buNone/>
            </a:pPr>
            <a:r>
              <a:rPr lang="en-US" sz="2000" dirty="0" smtClean="0">
                <a:solidFill>
                  <a:schemeClr val="tx1">
                    <a:alpha val="98000"/>
                  </a:schemeClr>
                </a:solidFill>
              </a:rPr>
              <a:t>Email:</a:t>
            </a:r>
          </a:p>
          <a:p>
            <a:pPr marL="0" indent="0">
              <a:buNone/>
            </a:pPr>
            <a:r>
              <a:rPr lang="en-US" sz="2000" dirty="0" smtClean="0">
                <a:solidFill>
                  <a:schemeClr val="tx1">
                    <a:alpha val="98000"/>
                  </a:schemeClr>
                </a:solidFill>
              </a:rPr>
              <a:t>Twitter:</a:t>
            </a:r>
            <a:endParaRPr lang="en-US" sz="2000" dirty="0">
              <a:solidFill>
                <a:schemeClr val="tx1">
                  <a:alpha val="98000"/>
                </a:schemeClr>
              </a:solidFill>
            </a:endParaRPr>
          </a:p>
        </p:txBody>
      </p:sp>
    </p:spTree>
    <p:extLst>
      <p:ext uri="{BB962C8B-B14F-4D97-AF65-F5344CB8AC3E}">
        <p14:creationId xmlns:p14="http://schemas.microsoft.com/office/powerpoint/2010/main" val="397496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500"/>
                                        <p:tgtEl>
                                          <p:spTgt spid="9">
                                            <p:txEl>
                                              <p:pRg st="2" end="2"/>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74208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Content Placeholder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021" y="894"/>
            <a:ext cx="12196845" cy="6856214"/>
          </a:xfrm>
          <a:prstGeom prst="rect">
            <a:avLst/>
          </a:prstGeom>
          <a:noFill/>
          <a:ln>
            <a:noFill/>
          </a:ln>
        </p:spPr>
      </p:pic>
      <p:sp>
        <p:nvSpPr>
          <p:cNvPr id="5" name="Cloud Callout 4"/>
          <p:cNvSpPr/>
          <p:nvPr/>
        </p:nvSpPr>
        <p:spPr bwMode="auto">
          <a:xfrm flipH="1">
            <a:off x="332509" y="789709"/>
            <a:ext cx="5735782" cy="2722418"/>
          </a:xfrm>
          <a:prstGeom prst="cloudCallout">
            <a:avLst>
              <a:gd name="adj1" fmla="val -59770"/>
              <a:gd name="adj2" fmla="val 5271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400" dirty="0" smtClean="0">
                <a:gradFill>
                  <a:gsLst>
                    <a:gs pos="0">
                      <a:srgbClr val="FFFFFF"/>
                    </a:gs>
                    <a:gs pos="100000">
                      <a:srgbClr val="FFFFFF"/>
                    </a:gs>
                  </a:gsLst>
                  <a:lin ang="5400000" scaled="0"/>
                </a:gradFill>
              </a:rPr>
              <a:t>“Infrastructure at the speed of code.”</a:t>
            </a:r>
          </a:p>
        </p:txBody>
      </p:sp>
    </p:spTree>
    <p:extLst>
      <p:ext uri="{BB962C8B-B14F-4D97-AF65-F5344CB8AC3E}">
        <p14:creationId xmlns:p14="http://schemas.microsoft.com/office/powerpoint/2010/main" val="239942570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consider the cloud?</a:t>
            </a:r>
            <a:endParaRPr lang="en-US" dirty="0"/>
          </a:p>
        </p:txBody>
      </p:sp>
      <p:sp>
        <p:nvSpPr>
          <p:cNvPr id="5" name="Rectangle 4"/>
          <p:cNvSpPr/>
          <p:nvPr/>
        </p:nvSpPr>
        <p:spPr bwMode="auto">
          <a:xfrm>
            <a:off x="1903619" y="2057400"/>
            <a:ext cx="2740534" cy="27390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40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Speed</a:t>
            </a:r>
            <a:endParaRPr lang="en-US" sz="28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 name="Rectangle 5"/>
          <p:cNvSpPr/>
          <p:nvPr/>
        </p:nvSpPr>
        <p:spPr bwMode="auto">
          <a:xfrm>
            <a:off x="4726729" y="2057400"/>
            <a:ext cx="2740534" cy="27390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40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Scale</a:t>
            </a:r>
            <a:endParaRPr lang="en-US" sz="28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bwMode="auto">
          <a:xfrm>
            <a:off x="7556623" y="2057400"/>
            <a:ext cx="2740534" cy="27390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40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Economics</a:t>
            </a:r>
            <a:endParaRPr lang="en-US" sz="2800" spc="-1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 name="Freeform 58"/>
          <p:cNvSpPr>
            <a:spLocks noEditPoints="1"/>
          </p:cNvSpPr>
          <p:nvPr/>
        </p:nvSpPr>
        <p:spPr bwMode="black">
          <a:xfrm>
            <a:off x="3418810" y="3564942"/>
            <a:ext cx="1037939" cy="111248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9" name="Freeform 9"/>
          <p:cNvSpPr>
            <a:spLocks noChangeAspect="1"/>
          </p:cNvSpPr>
          <p:nvPr/>
        </p:nvSpPr>
        <p:spPr bwMode="black">
          <a:xfrm>
            <a:off x="9542712" y="3602633"/>
            <a:ext cx="601608" cy="1037100"/>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10" name="Group 425"/>
          <p:cNvGrpSpPr>
            <a:grpSpLocks noChangeAspect="1"/>
          </p:cNvGrpSpPr>
          <p:nvPr/>
        </p:nvGrpSpPr>
        <p:grpSpPr bwMode="auto">
          <a:xfrm>
            <a:off x="6248400" y="3596631"/>
            <a:ext cx="1028899" cy="1043102"/>
            <a:chOff x="-5139" y="3144"/>
            <a:chExt cx="652" cy="661"/>
          </a:xfrm>
          <a:solidFill>
            <a:schemeClr val="bg1">
              <a:lumMod val="50000"/>
            </a:schemeClr>
          </a:solidFill>
        </p:grpSpPr>
        <p:sp>
          <p:nvSpPr>
            <p:cNvPr id="11"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541668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test, run your apps</a:t>
            </a:r>
            <a:endParaRPr lang="en-US" dirty="0"/>
          </a:p>
        </p:txBody>
      </p:sp>
      <p:grpSp>
        <p:nvGrpSpPr>
          <p:cNvPr id="45" name="Group 44"/>
          <p:cNvGrpSpPr/>
          <p:nvPr/>
        </p:nvGrpSpPr>
        <p:grpSpPr>
          <a:xfrm>
            <a:off x="1550488" y="2578657"/>
            <a:ext cx="1803118" cy="439650"/>
            <a:chOff x="1606732" y="2629518"/>
            <a:chExt cx="1840014" cy="448646"/>
          </a:xfrm>
          <a:solidFill>
            <a:srgbClr val="00AEEF"/>
          </a:solidFill>
        </p:grpSpPr>
        <p:sp>
          <p:nvSpPr>
            <p:cNvPr id="46" name="Rectangle 45"/>
            <p:cNvSpPr/>
            <p:nvPr/>
          </p:nvSpPr>
          <p:spPr bwMode="auto">
            <a:xfrm>
              <a:off x="1606732" y="2629518"/>
              <a:ext cx="1840014" cy="44864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47" name="Rectangle 46"/>
            <p:cNvSpPr/>
            <p:nvPr/>
          </p:nvSpPr>
          <p:spPr>
            <a:xfrm>
              <a:off x="1606732" y="2719988"/>
              <a:ext cx="1786451" cy="345342"/>
            </a:xfrm>
            <a:prstGeom prst="rect">
              <a:avLst/>
            </a:prstGeom>
            <a:grpFill/>
          </p:spPr>
          <p:txBody>
            <a:bodyPr wrap="square">
              <a:spAutoFit/>
            </a:bodyPr>
            <a:lstStyle/>
            <a:p>
              <a:pPr defTabSz="658786">
                <a:lnSpc>
                  <a:spcPct val="80000"/>
                </a:lnSpc>
                <a:defRPr/>
              </a:pPr>
              <a:r>
                <a:rPr lang="en-US" sz="1960" kern="0" dirty="0">
                  <a:gradFill>
                    <a:gsLst>
                      <a:gs pos="1250">
                        <a:srgbClr val="FFFFFF"/>
                      </a:gs>
                      <a:gs pos="48000">
                        <a:srgbClr val="FFFFFF"/>
                      </a:gs>
                    </a:gsLst>
                    <a:lin ang="5400000" scaled="0"/>
                  </a:gradFill>
                </a:rPr>
                <a:t>Developers</a:t>
              </a:r>
            </a:p>
          </p:txBody>
        </p:sp>
      </p:grpSp>
      <p:grpSp>
        <p:nvGrpSpPr>
          <p:cNvPr id="48" name="Group 47"/>
          <p:cNvGrpSpPr/>
          <p:nvPr/>
        </p:nvGrpSpPr>
        <p:grpSpPr>
          <a:xfrm>
            <a:off x="6204154" y="5648920"/>
            <a:ext cx="1803118" cy="439650"/>
            <a:chOff x="1606732" y="2629518"/>
            <a:chExt cx="1840014" cy="448646"/>
          </a:xfrm>
          <a:solidFill>
            <a:srgbClr val="00AEEF"/>
          </a:solidFill>
        </p:grpSpPr>
        <p:sp>
          <p:nvSpPr>
            <p:cNvPr id="49" name="Rectangle 48"/>
            <p:cNvSpPr/>
            <p:nvPr/>
          </p:nvSpPr>
          <p:spPr bwMode="auto">
            <a:xfrm>
              <a:off x="1606732" y="2629518"/>
              <a:ext cx="1840014" cy="44864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chemeClr val="bg1"/>
                    </a:gs>
                    <a:gs pos="10417">
                      <a:schemeClr val="bg1"/>
                    </a:gs>
                  </a:gsLst>
                  <a:lin ang="5400000" scaled="0"/>
                </a:gradFill>
              </a:endParaRPr>
            </a:p>
          </p:txBody>
        </p:sp>
        <p:sp>
          <p:nvSpPr>
            <p:cNvPr id="50" name="Rectangle 49"/>
            <p:cNvSpPr/>
            <p:nvPr/>
          </p:nvSpPr>
          <p:spPr>
            <a:xfrm>
              <a:off x="1606732" y="2719988"/>
              <a:ext cx="1786451" cy="345342"/>
            </a:xfrm>
            <a:prstGeom prst="rect">
              <a:avLst/>
            </a:prstGeom>
            <a:grpFill/>
          </p:spPr>
          <p:txBody>
            <a:bodyPr wrap="square">
              <a:spAutoFit/>
            </a:bodyPr>
            <a:lstStyle/>
            <a:p>
              <a:pPr defTabSz="658786">
                <a:lnSpc>
                  <a:spcPct val="80000"/>
                </a:lnSpc>
                <a:defRPr/>
              </a:pPr>
              <a:r>
                <a:rPr lang="en-US" sz="1960" kern="0" dirty="0">
                  <a:gradFill>
                    <a:gsLst>
                      <a:gs pos="1250">
                        <a:srgbClr val="FFFFFF"/>
                      </a:gs>
                      <a:gs pos="48000">
                        <a:srgbClr val="FFFFFF"/>
                      </a:gs>
                    </a:gsLst>
                    <a:lin ang="5400000" scaled="0"/>
                  </a:gradFill>
                </a:rPr>
                <a:t>IT Admin</a:t>
              </a:r>
            </a:p>
          </p:txBody>
        </p:sp>
      </p:grpSp>
      <p:sp>
        <p:nvSpPr>
          <p:cNvPr id="51" name="TextBox 50"/>
          <p:cNvSpPr txBox="1"/>
          <p:nvPr/>
        </p:nvSpPr>
        <p:spPr>
          <a:xfrm>
            <a:off x="506884" y="4148513"/>
            <a:ext cx="5528249" cy="2491569"/>
          </a:xfrm>
          <a:prstGeom prst="rect">
            <a:avLst/>
          </a:prstGeom>
          <a:noFill/>
        </p:spPr>
        <p:txBody>
          <a:bodyPr wrap="square" lIns="179213" tIns="143370" rIns="179213" bIns="143370" rtlCol="0">
            <a:spAutoFit/>
          </a:bodyPr>
          <a:lstStyle/>
          <a:p>
            <a:pPr defTabSz="896031">
              <a:lnSpc>
                <a:spcPct val="90000"/>
              </a:lnSpc>
              <a:spcAft>
                <a:spcPts val="392"/>
              </a:spcAft>
            </a:pPr>
            <a:r>
              <a:rPr lang="en-US" sz="1960" spc="-48" dirty="0" err="1">
                <a:solidFill>
                  <a:sysClr val="windowText" lastClr="000000"/>
                </a:solidFill>
              </a:rPr>
              <a:t>Dev</a:t>
            </a:r>
            <a:r>
              <a:rPr lang="en-US" sz="1960" spc="-48" dirty="0">
                <a:solidFill>
                  <a:sysClr val="windowText" lastClr="000000"/>
                </a:solidFill>
              </a:rPr>
              <a:t> &amp; Test is the #1 workload in the cloud</a:t>
            </a:r>
          </a:p>
          <a:p>
            <a:pPr defTabSz="896031">
              <a:lnSpc>
                <a:spcPct val="90000"/>
              </a:lnSpc>
              <a:spcAft>
                <a:spcPts val="392"/>
              </a:spcAft>
            </a:pPr>
            <a:r>
              <a:rPr lang="en-US" sz="1960" spc="-48" dirty="0" smtClean="0">
                <a:solidFill>
                  <a:sysClr val="windowText" lastClr="000000"/>
                </a:solidFill>
              </a:rPr>
              <a:t>Cost-effective </a:t>
            </a:r>
            <a:r>
              <a:rPr lang="en-US" sz="1960" spc="-48" dirty="0">
                <a:solidFill>
                  <a:sysClr val="windowText" lastClr="000000"/>
                </a:solidFill>
              </a:rPr>
              <a:t>(pay for what you use)</a:t>
            </a:r>
          </a:p>
          <a:p>
            <a:pPr defTabSz="896031">
              <a:lnSpc>
                <a:spcPct val="90000"/>
              </a:lnSpc>
              <a:spcAft>
                <a:spcPts val="392"/>
              </a:spcAft>
            </a:pPr>
            <a:r>
              <a:rPr lang="en-US" sz="1960" spc="-48" dirty="0">
                <a:solidFill>
                  <a:sysClr val="windowText" lastClr="000000"/>
                </a:solidFill>
              </a:rPr>
              <a:t>Improved developer agility with platform services</a:t>
            </a:r>
          </a:p>
          <a:p>
            <a:pPr defTabSz="896031">
              <a:lnSpc>
                <a:spcPct val="90000"/>
              </a:lnSpc>
              <a:spcAft>
                <a:spcPts val="392"/>
              </a:spcAft>
            </a:pPr>
            <a:r>
              <a:rPr lang="en-US" sz="1960" spc="-48" dirty="0">
                <a:solidFill>
                  <a:sysClr val="windowText" lastClr="000000"/>
                </a:solidFill>
              </a:rPr>
              <a:t>Ready to use gallery of images</a:t>
            </a:r>
          </a:p>
          <a:p>
            <a:pPr defTabSz="896031">
              <a:lnSpc>
                <a:spcPct val="90000"/>
              </a:lnSpc>
              <a:spcAft>
                <a:spcPts val="392"/>
              </a:spcAft>
            </a:pPr>
            <a:r>
              <a:rPr lang="en-US" sz="1960" spc="-48" dirty="0" smtClean="0">
                <a:solidFill>
                  <a:sysClr val="windowText" lastClr="000000"/>
                </a:solidFill>
              </a:rPr>
              <a:t>Ship-tested </a:t>
            </a:r>
            <a:r>
              <a:rPr lang="en-US" sz="1960" spc="-48" dirty="0">
                <a:solidFill>
                  <a:sysClr val="windowText" lastClr="000000"/>
                </a:solidFill>
              </a:rPr>
              <a:t>in realistic scale scenarios</a:t>
            </a:r>
          </a:p>
          <a:p>
            <a:pPr defTabSz="896031">
              <a:lnSpc>
                <a:spcPct val="90000"/>
              </a:lnSpc>
              <a:spcAft>
                <a:spcPts val="392"/>
              </a:spcAft>
            </a:pPr>
            <a:r>
              <a:rPr lang="en-US" sz="1960" spc="-48" dirty="0">
                <a:solidFill>
                  <a:sysClr val="windowText" lastClr="000000"/>
                </a:solidFill>
              </a:rPr>
              <a:t>Use existing development tools &amp; languages</a:t>
            </a:r>
          </a:p>
          <a:p>
            <a:pPr defTabSz="896031">
              <a:lnSpc>
                <a:spcPct val="90000"/>
              </a:lnSpc>
              <a:spcAft>
                <a:spcPts val="392"/>
              </a:spcAft>
            </a:pPr>
            <a:r>
              <a:rPr lang="en-US" sz="1960" spc="-48" dirty="0">
                <a:solidFill>
                  <a:sysClr val="windowText" lastClr="000000"/>
                </a:solidFill>
              </a:rPr>
              <a:t>Access </a:t>
            </a:r>
            <a:r>
              <a:rPr lang="en-US" sz="1960" spc="-48" dirty="0" smtClean="0">
                <a:solidFill>
                  <a:sysClr val="windowText" lastClr="000000"/>
                </a:solidFill>
              </a:rPr>
              <a:t>on-premises </a:t>
            </a:r>
            <a:r>
              <a:rPr lang="en-US" sz="1960" spc="-48" dirty="0">
                <a:solidFill>
                  <a:sysClr val="windowText" lastClr="000000"/>
                </a:solidFill>
              </a:rPr>
              <a:t>resources if necessary</a:t>
            </a:r>
          </a:p>
        </p:txBody>
      </p:sp>
      <p:sp>
        <p:nvSpPr>
          <p:cNvPr id="52" name="TextBox 51"/>
          <p:cNvSpPr txBox="1"/>
          <p:nvPr/>
        </p:nvSpPr>
        <p:spPr>
          <a:xfrm>
            <a:off x="483080" y="3707442"/>
            <a:ext cx="6092959" cy="523084"/>
          </a:xfrm>
          <a:prstGeom prst="rect">
            <a:avLst/>
          </a:prstGeom>
          <a:noFill/>
        </p:spPr>
        <p:txBody>
          <a:bodyPr wrap="square" lIns="179213" tIns="143370" rIns="179213" bIns="143370" rtlCol="0">
            <a:noAutofit/>
          </a:bodyPr>
          <a:lstStyle/>
          <a:p>
            <a:pPr>
              <a:lnSpc>
                <a:spcPct val="90000"/>
              </a:lnSpc>
              <a:spcBef>
                <a:spcPct val="20000"/>
              </a:spcBef>
              <a:buSzPct val="80000"/>
            </a:pPr>
            <a:r>
              <a:rPr lang="en-US" sz="2352" b="1" spc="-49" dirty="0" smtClean="0">
                <a:solidFill>
                  <a:schemeClr val="accent2"/>
                </a:solidFill>
                <a:latin typeface="+mj-lt"/>
              </a:rPr>
              <a:t>Develop and test using </a:t>
            </a:r>
            <a:r>
              <a:rPr lang="en-US" sz="2352" b="1" spc="-49" dirty="0">
                <a:solidFill>
                  <a:schemeClr val="accent2"/>
                </a:solidFill>
                <a:latin typeface="+mj-lt"/>
              </a:rPr>
              <a:t>Windows Azure</a:t>
            </a:r>
          </a:p>
        </p:txBody>
      </p:sp>
      <p:grpSp>
        <p:nvGrpSpPr>
          <p:cNvPr id="53" name="Group 52"/>
          <p:cNvGrpSpPr/>
          <p:nvPr/>
        </p:nvGrpSpPr>
        <p:grpSpPr>
          <a:xfrm>
            <a:off x="6465581" y="691556"/>
            <a:ext cx="5466363" cy="3010128"/>
            <a:chOff x="6597001" y="703802"/>
            <a:chExt cx="5578218" cy="3071723"/>
          </a:xfrm>
        </p:grpSpPr>
        <p:sp>
          <p:nvSpPr>
            <p:cNvPr id="54"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AEEF"/>
            </a:solidFill>
            <a:extLst/>
          </p:spPr>
          <p:txBody>
            <a:bodyPr vert="horz" wrap="square" lIns="89606" tIns="44803" rIns="89606" bIns="44803" numCol="1" anchor="t" anchorCtr="0" compatLnSpc="1">
              <a:prstTxWarp prst="textNoShape">
                <a:avLst/>
              </a:prstTxWarp>
            </a:bodyPr>
            <a:lstStyle/>
            <a:p>
              <a:endParaRPr lang="en-US" sz="1764"/>
            </a:p>
          </p:txBody>
        </p:sp>
        <p:sp>
          <p:nvSpPr>
            <p:cNvPr id="55" name="Rounded Rectangle 54"/>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grpSp>
          <p:nvGrpSpPr>
            <p:cNvPr id="56" name="Group 55"/>
            <p:cNvGrpSpPr/>
            <p:nvPr/>
          </p:nvGrpSpPr>
          <p:grpSpPr>
            <a:xfrm>
              <a:off x="8242758" y="1767632"/>
              <a:ext cx="3087733" cy="1573112"/>
              <a:chOff x="2658144" y="4680514"/>
              <a:chExt cx="3087733" cy="1573112"/>
            </a:xfrm>
          </p:grpSpPr>
          <p:sp>
            <p:nvSpPr>
              <p:cNvPr id="57"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8" name="Freeform 57"/>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59" name="Freeform 58"/>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0"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1" name="Freeform 60"/>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2" name="Freeform 61"/>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3"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4" name="Freeform 63"/>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sp>
            <p:nvSpPr>
              <p:cNvPr id="65" name="Freeform 64"/>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AEEF"/>
              </a:solidFill>
              <a:ln>
                <a:noFill/>
              </a:ln>
              <a:extLst/>
            </p:spPr>
            <p:txBody>
              <a:bodyPr vert="horz" wrap="square" lIns="89606" tIns="44803" rIns="89606" bIns="44803" numCol="1" anchor="t" anchorCtr="0" compatLnSpc="1">
                <a:prstTxWarp prst="textNoShape">
                  <a:avLst/>
                </a:prstTxWarp>
              </a:bodyPr>
              <a:lstStyle/>
              <a:p>
                <a:endParaRPr lang="en-US" sz="1764"/>
              </a:p>
            </p:txBody>
          </p:sp>
        </p:grpSp>
      </p:grpSp>
      <p:grpSp>
        <p:nvGrpSpPr>
          <p:cNvPr id="66" name="Group 65"/>
          <p:cNvGrpSpPr/>
          <p:nvPr/>
        </p:nvGrpSpPr>
        <p:grpSpPr>
          <a:xfrm>
            <a:off x="3131825" y="1276311"/>
            <a:ext cx="2201058" cy="2201058"/>
            <a:chOff x="3379883" y="1211263"/>
            <a:chExt cx="2246098" cy="2246098"/>
          </a:xfrm>
        </p:grpSpPr>
        <p:sp>
          <p:nvSpPr>
            <p:cNvPr id="67" name="Oval 66"/>
            <p:cNvSpPr/>
            <p:nvPr/>
          </p:nvSpPr>
          <p:spPr bwMode="auto">
            <a:xfrm>
              <a:off x="3379883" y="1211263"/>
              <a:ext cx="2246098" cy="2246098"/>
            </a:xfrm>
            <a:prstGeom prst="ellipse">
              <a:avLst/>
            </a:prstGeom>
            <a:pattFill prst="ltUpDiag">
              <a:fgClr>
                <a:srgbClr val="CDCDCD"/>
              </a:fgClr>
              <a:bgClr>
                <a:srgbClr val="FFFFFF"/>
              </a:bgClr>
            </a:pattFill>
            <a:ln w="57150">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grpSp>
          <p:nvGrpSpPr>
            <p:cNvPr id="68"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69"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sp>
            <p:nvSpPr>
              <p:cNvPr id="70" name="Oval 742"/>
              <p:cNvSpPr>
                <a:spLocks noChangeArrowheads="1"/>
              </p:cNvSpPr>
              <p:nvPr/>
            </p:nvSpPr>
            <p:spPr bwMode="auto">
              <a:xfrm>
                <a:off x="7616" y="-2816"/>
                <a:ext cx="127" cy="128"/>
              </a:xfrm>
              <a:prstGeom prst="ellipse">
                <a:avLst/>
              </a:pr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sp>
            <p:nvSpPr>
              <p:cNvPr id="7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sp>
            <p:nvSpPr>
              <p:cNvPr id="72" name="Oval 744"/>
              <p:cNvSpPr>
                <a:spLocks noChangeArrowheads="1"/>
              </p:cNvSpPr>
              <p:nvPr/>
            </p:nvSpPr>
            <p:spPr bwMode="auto">
              <a:xfrm>
                <a:off x="7866" y="-2780"/>
                <a:ext cx="109" cy="108"/>
              </a:xfrm>
              <a:prstGeom prst="ellipse">
                <a:avLst/>
              </a:pr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sp>
            <p:nvSpPr>
              <p:cNvPr id="7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sp>
            <p:nvSpPr>
              <p:cNvPr id="74" name="Oval 746"/>
              <p:cNvSpPr>
                <a:spLocks noChangeArrowheads="1"/>
              </p:cNvSpPr>
              <p:nvPr/>
            </p:nvSpPr>
            <p:spPr bwMode="auto">
              <a:xfrm>
                <a:off x="7384" y="-2780"/>
                <a:ext cx="109" cy="108"/>
              </a:xfrm>
              <a:prstGeom prst="ellipse">
                <a:avLst/>
              </a:prstGeom>
              <a:grp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895995"/>
                <a:endParaRPr lang="en-US" sz="1764">
                  <a:solidFill>
                    <a:srgbClr val="FFFFFF"/>
                  </a:solidFill>
                </a:endParaRPr>
              </a:p>
            </p:txBody>
          </p:sp>
        </p:grpSp>
      </p:grpSp>
      <p:sp>
        <p:nvSpPr>
          <p:cNvPr id="75" name="Oval 74"/>
          <p:cNvSpPr/>
          <p:nvPr/>
        </p:nvSpPr>
        <p:spPr bwMode="auto">
          <a:xfrm>
            <a:off x="7677594" y="4207688"/>
            <a:ext cx="2201058" cy="2201058"/>
          </a:xfrm>
          <a:prstGeom prst="ellipse">
            <a:avLst/>
          </a:prstGeom>
          <a:pattFill prst="ltUpDiag">
            <a:fgClr>
              <a:srgbClr val="CDCDCD"/>
            </a:fgClr>
            <a:bgClr>
              <a:srgbClr val="FFFFFF"/>
            </a:bgClr>
          </a:pattFill>
          <a:ln w="57150">
            <a:solidFill>
              <a:srgbClr val="00AEE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gradFill>
                <a:gsLst>
                  <a:gs pos="36283">
                    <a:schemeClr val="tx1"/>
                  </a:gs>
                  <a:gs pos="28000">
                    <a:schemeClr val="tx1"/>
                  </a:gs>
                </a:gsLst>
                <a:lin ang="5400000" scaled="0"/>
              </a:gradFill>
            </a:endParaRPr>
          </a:p>
        </p:txBody>
      </p:sp>
      <p:grpSp>
        <p:nvGrpSpPr>
          <p:cNvPr id="76" name="Group 75"/>
          <p:cNvGrpSpPr/>
          <p:nvPr/>
        </p:nvGrpSpPr>
        <p:grpSpPr>
          <a:xfrm>
            <a:off x="8486064" y="4492406"/>
            <a:ext cx="584118" cy="1631622"/>
            <a:chOff x="8164721" y="700282"/>
            <a:chExt cx="151053" cy="421938"/>
          </a:xfrm>
        </p:grpSpPr>
        <p:sp>
          <p:nvSpPr>
            <p:cNvPr id="77"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64"/>
            </a:p>
          </p:txBody>
        </p:sp>
        <p:sp>
          <p:nvSpPr>
            <p:cNvPr id="78"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64"/>
            </a:p>
          </p:txBody>
        </p:sp>
      </p:grpSp>
      <p:sp>
        <p:nvSpPr>
          <p:cNvPr id="79" name="TextBox 78"/>
          <p:cNvSpPr txBox="1"/>
          <p:nvPr/>
        </p:nvSpPr>
        <p:spPr>
          <a:xfrm>
            <a:off x="9872816" y="4016829"/>
            <a:ext cx="1698292" cy="455544"/>
          </a:xfrm>
          <a:prstGeom prst="rect">
            <a:avLst/>
          </a:prstGeom>
          <a:noFill/>
        </p:spPr>
        <p:txBody>
          <a:bodyPr wrap="none" lIns="179213" tIns="143370" rIns="179213" bIns="143370" rtlCol="0">
            <a:spAutoFit/>
          </a:bodyPr>
          <a:lstStyle/>
          <a:p>
            <a:pPr>
              <a:lnSpc>
                <a:spcPct val="90000"/>
              </a:lnSpc>
            </a:pPr>
            <a:r>
              <a:rPr lang="en-US" sz="1175" spc="-49" dirty="0">
                <a:solidFill>
                  <a:sysClr val="windowText" lastClr="000000"/>
                </a:solidFill>
              </a:rPr>
              <a:t>Manage environment</a:t>
            </a:r>
          </a:p>
        </p:txBody>
      </p:sp>
      <p:sp>
        <p:nvSpPr>
          <p:cNvPr id="80" name="TextBox 79"/>
          <p:cNvSpPr txBox="1"/>
          <p:nvPr/>
        </p:nvSpPr>
        <p:spPr>
          <a:xfrm>
            <a:off x="5139211" y="2684263"/>
            <a:ext cx="895922" cy="452304"/>
          </a:xfrm>
          <a:prstGeom prst="rect">
            <a:avLst/>
          </a:prstGeom>
          <a:noFill/>
        </p:spPr>
        <p:txBody>
          <a:bodyPr wrap="square" lIns="179213" tIns="143370" rIns="179213" bIns="143370" rtlCol="0">
            <a:spAutoFit/>
          </a:bodyPr>
          <a:lstStyle/>
          <a:p>
            <a:pPr>
              <a:lnSpc>
                <a:spcPct val="90000"/>
              </a:lnSpc>
            </a:pPr>
            <a:r>
              <a:rPr lang="en-US" sz="1175" spc="-49" dirty="0">
                <a:solidFill>
                  <a:sysClr val="windowText" lastClr="000000"/>
                </a:solidFill>
              </a:rPr>
              <a:t>Use VMs</a:t>
            </a:r>
          </a:p>
        </p:txBody>
      </p:sp>
      <p:cxnSp>
        <p:nvCxnSpPr>
          <p:cNvPr id="81" name="Straight Arrow Connector 80"/>
          <p:cNvCxnSpPr/>
          <p:nvPr/>
        </p:nvCxnSpPr>
        <p:spPr>
          <a:xfrm flipH="1">
            <a:off x="5176570" y="3116346"/>
            <a:ext cx="1070959" cy="0"/>
          </a:xfrm>
          <a:prstGeom prst="straightConnector1">
            <a:avLst/>
          </a:prstGeom>
          <a:ln w="63500" cap="rnd">
            <a:solidFill>
              <a:schemeClr val="accent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9875734" y="3773479"/>
            <a:ext cx="0" cy="985670"/>
          </a:xfrm>
          <a:prstGeom prst="straightConnector1">
            <a:avLst/>
          </a:prstGeom>
          <a:ln w="63500" cap="rnd">
            <a:solidFill>
              <a:srgbClr val="00AEEF"/>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37380" y="3124404"/>
            <a:ext cx="1238417" cy="455544"/>
          </a:xfrm>
          <a:prstGeom prst="rect">
            <a:avLst/>
          </a:prstGeom>
          <a:noFill/>
        </p:spPr>
        <p:txBody>
          <a:bodyPr wrap="none" lIns="179213" tIns="143370" rIns="179213" bIns="143370" rtlCol="0">
            <a:spAutoFit/>
          </a:bodyPr>
          <a:lstStyle/>
          <a:p>
            <a:pPr>
              <a:lnSpc>
                <a:spcPct val="90000"/>
              </a:lnSpc>
            </a:pPr>
            <a:r>
              <a:rPr lang="en-US" sz="1175" spc="-49" dirty="0">
                <a:solidFill>
                  <a:sysClr val="windowText" lastClr="000000"/>
                </a:solidFill>
              </a:rPr>
              <a:t>Provision VMs</a:t>
            </a:r>
          </a:p>
        </p:txBody>
      </p:sp>
      <p:sp>
        <p:nvSpPr>
          <p:cNvPr id="84" name="5-Point Star 83"/>
          <p:cNvSpPr/>
          <p:nvPr/>
        </p:nvSpPr>
        <p:spPr bwMode="auto">
          <a:xfrm>
            <a:off x="179614" y="4250143"/>
            <a:ext cx="444963" cy="343893"/>
          </a:xfrm>
          <a:prstGeom prst="star5">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8894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4"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down)">
                                      <p:cBhvr>
                                        <p:cTn id="10" dur="500"/>
                                        <p:tgtEl>
                                          <p:spTgt spid="8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250" fill="hold"/>
                                        <p:tgtEl>
                                          <p:spTgt spid="53"/>
                                        </p:tgtEl>
                                        <p:attrNameLst>
                                          <p:attrName>ppt_w</p:attrName>
                                        </p:attrNameLst>
                                      </p:cBhvr>
                                      <p:tavLst>
                                        <p:tav tm="0">
                                          <p:val>
                                            <p:fltVal val="0"/>
                                          </p:val>
                                        </p:tav>
                                        <p:tav tm="100000">
                                          <p:val>
                                            <p:strVal val="#ppt_w"/>
                                          </p:val>
                                        </p:tav>
                                      </p:tavLst>
                                    </p:anim>
                                    <p:anim calcmode="lin" valueType="num">
                                      <p:cBhvr>
                                        <p:cTn id="21" dur="250" fill="hold"/>
                                        <p:tgtEl>
                                          <p:spTgt spid="53"/>
                                        </p:tgtEl>
                                        <p:attrNameLst>
                                          <p:attrName>ppt_h</p:attrName>
                                        </p:attrNameLst>
                                      </p:cBhvr>
                                      <p:tavLst>
                                        <p:tav tm="0">
                                          <p:val>
                                            <p:fltVal val="0"/>
                                          </p:val>
                                        </p:tav>
                                        <p:tav tm="100000">
                                          <p:val>
                                            <p:strVal val="#ppt_h"/>
                                          </p:val>
                                        </p:tav>
                                      </p:tavLst>
                                    </p:anim>
                                    <p:animEffect transition="in" filter="fade">
                                      <p:cBhvr>
                                        <p:cTn id="22" dur="250"/>
                                        <p:tgtEl>
                                          <p:spTgt spid="53"/>
                                        </p:tgtEl>
                                      </p:cBhvr>
                                    </p:animEffect>
                                  </p:childTnLst>
                                </p:cTn>
                              </p:par>
                              <p:par>
                                <p:cTn id="23" presetID="6" presetClass="emph" presetSubtype="0" decel="100000" fill="hold" nodeType="withEffect">
                                  <p:stCondLst>
                                    <p:cond delay="200"/>
                                  </p:stCondLst>
                                  <p:childTnLst>
                                    <p:animScale>
                                      <p:cBhvr>
                                        <p:cTn id="24" dur="250" fill="hold"/>
                                        <p:tgtEl>
                                          <p:spTgt spid="53"/>
                                        </p:tgtEl>
                                      </p:cBhvr>
                                      <p:by x="110000" y="110000"/>
                                    </p:animScale>
                                  </p:childTnLst>
                                </p:cTn>
                              </p:par>
                              <p:par>
                                <p:cTn id="25" presetID="6" presetClass="emph" presetSubtype="0" decel="100000" fill="hold" nodeType="withEffect">
                                  <p:stCondLst>
                                    <p:cond delay="300"/>
                                  </p:stCondLst>
                                  <p:childTnLst>
                                    <p:animScale>
                                      <p:cBhvr>
                                        <p:cTn id="26" dur="250" fill="hold"/>
                                        <p:tgtEl>
                                          <p:spTgt spid="53"/>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600"/>
                                        <p:tgtEl>
                                          <p:spTgt spid="52"/>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52"/>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2" grpId="1"/>
      <p:bldP spid="79" grpId="0"/>
      <p:bldP spid="80"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Stories</a:t>
            </a:r>
            <a:endParaRPr lang="en-US" dirty="0"/>
          </a:p>
        </p:txBody>
      </p:sp>
      <p:sp>
        <p:nvSpPr>
          <p:cNvPr id="4" name="Text Placeholder 5"/>
          <p:cNvSpPr>
            <a:spLocks noGrp="1"/>
          </p:cNvSpPr>
          <p:nvPr>
            <p:ph type="body" sz="quarter" idx="10"/>
          </p:nvPr>
        </p:nvSpPr>
        <p:spPr>
          <a:xfrm>
            <a:off x="519112" y="1228814"/>
            <a:ext cx="11149013" cy="5364545"/>
          </a:xfrm>
        </p:spPr>
        <p:txBody>
          <a:bodyPr/>
          <a:lstStyle/>
          <a:p>
            <a:r>
              <a:rPr lang="en-US" dirty="0" smtClean="0">
                <a:hlinkClick r:id="rId2"/>
              </a:rPr>
              <a:t>Telenor</a:t>
            </a:r>
            <a:endParaRPr lang="en-US" dirty="0" smtClean="0"/>
          </a:p>
          <a:p>
            <a:pPr lvl="1"/>
            <a:r>
              <a:rPr lang="en-US" dirty="0"/>
              <a:t>Uses Windows Azure Virtual Machines for Fast, Efficient Cost-Saving Development and Testing of Company-Wide SharePoint 2013 </a:t>
            </a:r>
            <a:r>
              <a:rPr lang="en-US" dirty="0" smtClean="0"/>
              <a:t>Platform</a:t>
            </a:r>
          </a:p>
          <a:p>
            <a:pPr lvl="1"/>
            <a:endParaRPr lang="en-US" dirty="0"/>
          </a:p>
          <a:p>
            <a:pPr lvl="1"/>
            <a:r>
              <a:rPr lang="en-US" dirty="0" smtClean="0"/>
              <a:t>“{The} project </a:t>
            </a:r>
            <a:r>
              <a:rPr lang="en-US" dirty="0"/>
              <a:t>team estimated that </a:t>
            </a:r>
            <a:r>
              <a:rPr lang="en-US" b="1" dirty="0"/>
              <a:t>over 80 servers, plus additional servers for load and scale testing of the architecture</a:t>
            </a:r>
            <a:r>
              <a:rPr lang="en-US" dirty="0"/>
              <a:t>, would have to be brought online as part of developing, testing and running demos of SharePoint 2013</a:t>
            </a:r>
            <a:r>
              <a:rPr lang="en-US" dirty="0" smtClean="0"/>
              <a:t>.”</a:t>
            </a:r>
            <a:endParaRPr lang="en-US" dirty="0"/>
          </a:p>
          <a:p>
            <a:endParaRPr lang="en-US" sz="1400" dirty="0" smtClean="0"/>
          </a:p>
          <a:p>
            <a:r>
              <a:rPr lang="en-US" dirty="0" err="1" smtClean="0"/>
              <a:t>Blackbaud</a:t>
            </a:r>
            <a:endParaRPr lang="en-US" dirty="0" smtClean="0"/>
          </a:p>
          <a:p>
            <a:pPr lvl="1"/>
            <a:r>
              <a:rPr lang="en-US" dirty="0" smtClean="0"/>
              <a:t>Using Windows Azure Infrastructure Services to support non-profits around the world</a:t>
            </a:r>
          </a:p>
          <a:p>
            <a:pPr lvl="1"/>
            <a:r>
              <a:rPr lang="en-US" dirty="0" smtClean="0">
                <a:hlinkClick r:id="rId3"/>
              </a:rPr>
              <a:t>http://go.microsoft.com/fwlink/?linkid=288785&amp;clcid=0x409</a:t>
            </a:r>
            <a:endParaRPr lang="en-US" dirty="0" smtClean="0"/>
          </a:p>
          <a:p>
            <a:pPr lvl="1"/>
            <a:endParaRPr lang="en-US" dirty="0" smtClean="0"/>
          </a:p>
          <a:p>
            <a:r>
              <a:rPr lang="en-US" dirty="0" err="1" smtClean="0"/>
              <a:t>Webzen</a:t>
            </a:r>
            <a:endParaRPr lang="en-US" dirty="0" smtClean="0"/>
          </a:p>
          <a:p>
            <a:pPr lvl="1"/>
            <a:r>
              <a:rPr lang="en-US" dirty="0" smtClean="0"/>
              <a:t>Korean gaming company scales globally using Windows Azure</a:t>
            </a:r>
          </a:p>
          <a:p>
            <a:pPr lvl="1"/>
            <a:r>
              <a:rPr lang="en-US" dirty="0" smtClean="0">
                <a:hlinkClick r:id="rId4"/>
              </a:rPr>
              <a:t>http://azurevideos.com/webzen/technical-webzen/</a:t>
            </a:r>
            <a:endParaRPr lang="en-US" dirty="0"/>
          </a:p>
        </p:txBody>
      </p:sp>
    </p:spTree>
    <p:extLst>
      <p:ext uri="{BB962C8B-B14F-4D97-AF65-F5344CB8AC3E}">
        <p14:creationId xmlns:p14="http://schemas.microsoft.com/office/powerpoint/2010/main" val="9022561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435572" y="3742460"/>
            <a:ext cx="5198624" cy="1223687"/>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999">
              <a:solidFill>
                <a:prstClr val="white"/>
              </a:solidFill>
            </a:endParaRPr>
          </a:p>
        </p:txBody>
      </p:sp>
      <p:sp>
        <p:nvSpPr>
          <p:cNvPr id="11" name="Rounded Rectangle 10"/>
          <p:cNvSpPr/>
          <p:nvPr/>
        </p:nvSpPr>
        <p:spPr>
          <a:xfrm>
            <a:off x="3435572" y="5267953"/>
            <a:ext cx="5198624" cy="1223687"/>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9" name="Rectangle 8"/>
          <p:cNvSpPr/>
          <p:nvPr/>
        </p:nvSpPr>
        <p:spPr>
          <a:xfrm>
            <a:off x="2926454" y="1902428"/>
            <a:ext cx="6357125" cy="4847612"/>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15" name="Cloud 14"/>
          <p:cNvSpPr/>
          <p:nvPr/>
        </p:nvSpPr>
        <p:spPr>
          <a:xfrm>
            <a:off x="7904074" y="3701942"/>
            <a:ext cx="1196020" cy="693541"/>
          </a:xfrm>
          <a:prstGeom prst="cloud">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00" b="1" dirty="0" smtClean="0">
                <a:solidFill>
                  <a:srgbClr val="FFFFFF"/>
                </a:solidFill>
              </a:rPr>
              <a:t>Azure </a:t>
            </a:r>
            <a:r>
              <a:rPr lang="en-US" sz="1050" b="1" u="sng" dirty="0">
                <a:solidFill>
                  <a:srgbClr val="FFFFFF"/>
                </a:solidFill>
              </a:rPr>
              <a:t>PaaS </a:t>
            </a:r>
            <a:r>
              <a:rPr lang="en-US" sz="1000" b="1" dirty="0">
                <a:solidFill>
                  <a:srgbClr val="FFFFFF"/>
                </a:solidFill>
              </a:rPr>
              <a:t>Cloud</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3" y="5413158"/>
            <a:ext cx="916488" cy="45824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230" y="5413159"/>
            <a:ext cx="916488" cy="458244"/>
          </a:xfrm>
          <a:prstGeom prst="rect">
            <a:avLst/>
          </a:prstGeom>
        </p:spPr>
      </p:pic>
      <p:sp>
        <p:nvSpPr>
          <p:cNvPr id="19" name="Title 9"/>
          <p:cNvSpPr txBox="1">
            <a:spLocks/>
          </p:cNvSpPr>
          <p:nvPr/>
        </p:nvSpPr>
        <p:spPr>
          <a:xfrm>
            <a:off x="3548694" y="5492586"/>
            <a:ext cx="1717805" cy="830612"/>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sz="1999" dirty="0" err="1">
                <a:solidFill>
                  <a:schemeClr val="tx1"/>
                </a:solidFill>
                <a:latin typeface="Segoe UI Light" panose="020B0502040204020203" pitchFamily="34" charset="0"/>
                <a:cs typeface="Segoe UI Light" panose="020B0502040204020203" pitchFamily="34" charset="0"/>
              </a:rPr>
              <a:t>Dev</a:t>
            </a:r>
            <a:r>
              <a:rPr sz="1999" dirty="0">
                <a:solidFill>
                  <a:schemeClr val="tx1"/>
                </a:solidFill>
                <a:latin typeface="Segoe UI Light" panose="020B0502040204020203" pitchFamily="34" charset="0"/>
                <a:cs typeface="Segoe UI Light" panose="020B0502040204020203" pitchFamily="34" charset="0"/>
              </a:rPr>
              <a:t> </a:t>
            </a:r>
            <a:r>
              <a:rPr sz="1999" dirty="0" smtClean="0">
                <a:solidFill>
                  <a:schemeClr val="tx1"/>
                </a:solidFill>
                <a:latin typeface="Segoe UI Light" panose="020B0502040204020203" pitchFamily="34" charset="0"/>
                <a:cs typeface="Segoe UI Light" panose="020B0502040204020203" pitchFamily="34" charset="0"/>
              </a:rPr>
              <a:t>&amp; Test </a:t>
            </a:r>
            <a:endParaRPr sz="1999" dirty="0">
              <a:solidFill>
                <a:schemeClr val="tx1"/>
              </a:solidFill>
              <a:latin typeface="Segoe UI Light" panose="020B0502040204020203" pitchFamily="34" charset="0"/>
              <a:cs typeface="Segoe UI Light" panose="020B0502040204020203" pitchFamily="34" charset="0"/>
            </a:endParaRPr>
          </a:p>
          <a:p>
            <a:r>
              <a:rPr sz="1999" dirty="0">
                <a:solidFill>
                  <a:schemeClr val="tx1"/>
                </a:solidFill>
                <a:latin typeface="Segoe UI Light" panose="020B0502040204020203" pitchFamily="34" charset="0"/>
                <a:cs typeface="Segoe UI Light" panose="020B0502040204020203" pitchFamily="34" charset="0"/>
              </a:rPr>
              <a:t>Lab</a:t>
            </a:r>
          </a:p>
          <a:p>
            <a:r>
              <a:rPr sz="1999" dirty="0">
                <a:solidFill>
                  <a:schemeClr val="tx1"/>
                </a:solidFill>
                <a:latin typeface="Segoe UI Light" panose="020B0502040204020203" pitchFamily="34" charset="0"/>
                <a:cs typeface="Segoe UI Light" panose="020B0502040204020203" pitchFamily="34" charset="0"/>
              </a:rPr>
              <a:t>environments</a:t>
            </a:r>
          </a:p>
        </p:txBody>
      </p:sp>
      <p:sp>
        <p:nvSpPr>
          <p:cNvPr id="25" name="Title 9"/>
          <p:cNvSpPr txBox="1">
            <a:spLocks/>
          </p:cNvSpPr>
          <p:nvPr/>
        </p:nvSpPr>
        <p:spPr>
          <a:xfrm>
            <a:off x="3576663" y="4007040"/>
            <a:ext cx="2363588" cy="830612"/>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sz="1999" dirty="0">
                <a:solidFill>
                  <a:schemeClr val="tx1"/>
                </a:solidFill>
                <a:latin typeface="Segoe UI Light" panose="020B0502040204020203" pitchFamily="34" charset="0"/>
                <a:cs typeface="Segoe UI Light" panose="020B0502040204020203" pitchFamily="34" charset="0"/>
              </a:rPr>
              <a:t>Modern </a:t>
            </a:r>
          </a:p>
          <a:p>
            <a:r>
              <a:rPr sz="1999" dirty="0">
                <a:solidFill>
                  <a:schemeClr val="tx1"/>
                </a:solidFill>
                <a:latin typeface="Segoe UI Light" panose="020B0502040204020203" pitchFamily="34" charset="0"/>
                <a:cs typeface="Segoe UI Light" panose="020B0502040204020203" pitchFamily="34" charset="0"/>
              </a:rPr>
              <a:t>app </a:t>
            </a:r>
            <a:r>
              <a:rPr sz="1999" dirty="0" err="1">
                <a:solidFill>
                  <a:schemeClr val="tx1"/>
                </a:solidFill>
                <a:latin typeface="Segoe UI Light" panose="020B0502040204020203" pitchFamily="34" charset="0"/>
                <a:cs typeface="Segoe UI Light" panose="020B0502040204020203" pitchFamily="34" charset="0"/>
              </a:rPr>
              <a:t>dev</a:t>
            </a:r>
            <a:r>
              <a:rPr sz="1999" dirty="0">
                <a:solidFill>
                  <a:schemeClr val="tx1"/>
                </a:solidFill>
                <a:latin typeface="Segoe UI Light" panose="020B0502040204020203" pitchFamily="34" charset="0"/>
                <a:cs typeface="Segoe UI Light" panose="020B0502040204020203" pitchFamily="34" charset="0"/>
              </a:rPr>
              <a:t> </a:t>
            </a:r>
          </a:p>
          <a:p>
            <a:r>
              <a:rPr sz="1999" dirty="0">
                <a:solidFill>
                  <a:schemeClr val="tx1"/>
                </a:solidFill>
                <a:latin typeface="Segoe UI Light" panose="020B0502040204020203" pitchFamily="34" charset="0"/>
                <a:cs typeface="Segoe UI Light" panose="020B0502040204020203" pitchFamily="34" charset="0"/>
              </a:rPr>
              <a:t>services</a:t>
            </a:r>
          </a:p>
        </p:txBody>
      </p:sp>
      <p:sp>
        <p:nvSpPr>
          <p:cNvPr id="26" name="Rectangle 25"/>
          <p:cNvSpPr/>
          <p:nvPr/>
        </p:nvSpPr>
        <p:spPr>
          <a:xfrm>
            <a:off x="4714907" y="3887960"/>
            <a:ext cx="660079"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Mobile services</a:t>
            </a:r>
          </a:p>
        </p:txBody>
      </p:sp>
      <p:sp>
        <p:nvSpPr>
          <p:cNvPr id="27" name="Rectangle 26"/>
          <p:cNvSpPr/>
          <p:nvPr/>
        </p:nvSpPr>
        <p:spPr>
          <a:xfrm>
            <a:off x="6148982" y="3887649"/>
            <a:ext cx="834602"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Storage and caching </a:t>
            </a:r>
          </a:p>
        </p:txBody>
      </p:sp>
      <p:sp>
        <p:nvSpPr>
          <p:cNvPr id="28" name="Rectangle 27"/>
          <p:cNvSpPr/>
          <p:nvPr/>
        </p:nvSpPr>
        <p:spPr>
          <a:xfrm>
            <a:off x="7061143" y="3887960"/>
            <a:ext cx="658943"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smtClean="0">
                <a:solidFill>
                  <a:prstClr val="white"/>
                </a:solidFill>
              </a:rPr>
              <a:t>Data / Big </a:t>
            </a:r>
            <a:r>
              <a:rPr lang="en-US" sz="1050" dirty="0">
                <a:solidFill>
                  <a:prstClr val="white"/>
                </a:solidFill>
              </a:rPr>
              <a:t>Data</a:t>
            </a:r>
          </a:p>
        </p:txBody>
      </p:sp>
      <p:sp>
        <p:nvSpPr>
          <p:cNvPr id="29" name="Rectangle 28"/>
          <p:cNvSpPr/>
          <p:nvPr/>
        </p:nvSpPr>
        <p:spPr>
          <a:xfrm>
            <a:off x="4714907" y="4437449"/>
            <a:ext cx="916446"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Media services</a:t>
            </a:r>
          </a:p>
        </p:txBody>
      </p:sp>
      <p:sp>
        <p:nvSpPr>
          <p:cNvPr id="30" name="Rectangle 29"/>
          <p:cNvSpPr/>
          <p:nvPr/>
        </p:nvSpPr>
        <p:spPr>
          <a:xfrm>
            <a:off x="6884337" y="4437449"/>
            <a:ext cx="827989"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Identity federation</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230" y="5907919"/>
            <a:ext cx="916488" cy="45824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2" y="5907995"/>
            <a:ext cx="916488" cy="458244"/>
          </a:xfrm>
          <a:prstGeom prst="rect">
            <a:avLst/>
          </a:prstGeom>
        </p:spPr>
      </p:pic>
      <p:sp>
        <p:nvSpPr>
          <p:cNvPr id="34" name="Rectangle 33"/>
          <p:cNvSpPr/>
          <p:nvPr/>
        </p:nvSpPr>
        <p:spPr>
          <a:xfrm>
            <a:off x="5751346" y="4437449"/>
            <a:ext cx="1029424"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Internet service bus</a:t>
            </a:r>
          </a:p>
        </p:txBody>
      </p:sp>
      <p:sp>
        <p:nvSpPr>
          <p:cNvPr id="40" name="Rectangle 39"/>
          <p:cNvSpPr/>
          <p:nvPr/>
        </p:nvSpPr>
        <p:spPr>
          <a:xfrm>
            <a:off x="165893" y="1397072"/>
            <a:ext cx="11729329" cy="373743"/>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400" dirty="0">
                <a:solidFill>
                  <a:prstClr val="white"/>
                </a:solidFill>
              </a:rPr>
              <a:t>System Center : “Single pane of glass” management experience</a:t>
            </a:r>
          </a:p>
        </p:txBody>
      </p:sp>
      <p:sp>
        <p:nvSpPr>
          <p:cNvPr id="53" name="Rectangle 52"/>
          <p:cNvSpPr/>
          <p:nvPr/>
        </p:nvSpPr>
        <p:spPr>
          <a:xfrm>
            <a:off x="165892" y="1902428"/>
            <a:ext cx="2142855" cy="4845060"/>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pic>
        <p:nvPicPr>
          <p:cNvPr id="54" name="Picture 53"/>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243488" y="4259463"/>
            <a:ext cx="810085" cy="586613"/>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84" y="5267952"/>
            <a:ext cx="796823" cy="398412"/>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001" y="5267952"/>
            <a:ext cx="796823" cy="398412"/>
          </a:xfrm>
          <a:prstGeom prst="rect">
            <a:avLst/>
          </a:prstGeom>
        </p:spPr>
      </p:pic>
      <p:pic>
        <p:nvPicPr>
          <p:cNvPr id="38" name="Picture 37"/>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4920" y="2001540"/>
            <a:ext cx="664062" cy="612202"/>
          </a:xfrm>
          <a:prstGeom prst="rect">
            <a:avLst/>
          </a:prstGeom>
        </p:spPr>
      </p:pic>
      <p:sp>
        <p:nvSpPr>
          <p:cNvPr id="57" name="Title 9"/>
          <p:cNvSpPr txBox="1">
            <a:spLocks/>
          </p:cNvSpPr>
          <p:nvPr/>
        </p:nvSpPr>
        <p:spPr>
          <a:xfrm>
            <a:off x="1023459" y="2190385"/>
            <a:ext cx="1313589" cy="276871"/>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sz="1999" dirty="0">
                <a:solidFill>
                  <a:prstClr val="black">
                    <a:lumMod val="65000"/>
                    <a:lumOff val="35000"/>
                  </a:prstClr>
                </a:solidFill>
                <a:latin typeface="Segoe UI Light" panose="020B0502040204020203" pitchFamily="34" charset="0"/>
                <a:cs typeface="Segoe UI Light" panose="020B0502040204020203" pitchFamily="34" charset="0"/>
              </a:rPr>
              <a:t>On-premises</a:t>
            </a:r>
          </a:p>
        </p:txBody>
      </p:sp>
      <p:sp>
        <p:nvSpPr>
          <p:cNvPr id="44" name="Left-Right Arrow 43"/>
          <p:cNvSpPr/>
          <p:nvPr/>
        </p:nvSpPr>
        <p:spPr>
          <a:xfrm>
            <a:off x="2327036" y="4374469"/>
            <a:ext cx="599418" cy="263890"/>
          </a:xfrm>
          <a:prstGeom prst="leftRightArrow">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grpSp>
        <p:nvGrpSpPr>
          <p:cNvPr id="60" name="Group 59"/>
          <p:cNvGrpSpPr/>
          <p:nvPr/>
        </p:nvGrpSpPr>
        <p:grpSpPr>
          <a:xfrm>
            <a:off x="9903151" y="3899626"/>
            <a:ext cx="1975316" cy="1451557"/>
            <a:chOff x="1509972" y="2544426"/>
            <a:chExt cx="3104981" cy="2197258"/>
          </a:xfrm>
          <a:solidFill>
            <a:schemeClr val="accent1"/>
          </a:solidFill>
        </p:grpSpPr>
        <p:grpSp>
          <p:nvGrpSpPr>
            <p:cNvPr id="62" name="Group 61"/>
            <p:cNvGrpSpPr/>
            <p:nvPr/>
          </p:nvGrpSpPr>
          <p:grpSpPr>
            <a:xfrm>
              <a:off x="1816942" y="3326687"/>
              <a:ext cx="2434759" cy="1414997"/>
              <a:chOff x="1813431" y="3281083"/>
              <a:chExt cx="2434759" cy="1414997"/>
            </a:xfrm>
            <a:grpFill/>
          </p:grpSpPr>
          <p:sp useBgFill="1">
            <p:nvSpPr>
              <p:cNvPr id="64" name="Freeform 63"/>
              <p:cNvSpPr/>
              <p:nvPr/>
            </p:nvSpPr>
            <p:spPr bwMode="white">
              <a:xfrm>
                <a:off x="1813431" y="3281083"/>
                <a:ext cx="2434759" cy="563315"/>
              </a:xfrm>
              <a:custGeom>
                <a:avLst/>
                <a:gdLst>
                  <a:gd name="connsiteX0" fmla="*/ 0 w 2358998"/>
                  <a:gd name="connsiteY0" fmla="*/ 0 h 514830"/>
                  <a:gd name="connsiteX1" fmla="*/ 1214077 w 2358998"/>
                  <a:gd name="connsiteY1" fmla="*/ 514830 h 514830"/>
                  <a:gd name="connsiteX2" fmla="*/ 2358998 w 2358998"/>
                  <a:gd name="connsiteY2" fmla="*/ 92208 h 514830"/>
                  <a:gd name="connsiteX3" fmla="*/ 2343630 w 2358998"/>
                  <a:gd name="connsiteY3" fmla="*/ 46104 h 514830"/>
                  <a:gd name="connsiteX4" fmla="*/ 1229445 w 2358998"/>
                  <a:gd name="connsiteY4" fmla="*/ 453358 h 514830"/>
                  <a:gd name="connsiteX5" fmla="*/ 0 w 2358998"/>
                  <a:gd name="connsiteY5" fmla="*/ 0 h 514830"/>
                  <a:gd name="connsiteX0" fmla="*/ 0 w 2358998"/>
                  <a:gd name="connsiteY0" fmla="*/ 0 h 514830"/>
                  <a:gd name="connsiteX1" fmla="*/ 1214077 w 2358998"/>
                  <a:gd name="connsiteY1" fmla="*/ 514830 h 514830"/>
                  <a:gd name="connsiteX2" fmla="*/ 2358998 w 2358998"/>
                  <a:gd name="connsiteY2" fmla="*/ 92208 h 514830"/>
                  <a:gd name="connsiteX3" fmla="*/ 2343630 w 2358998"/>
                  <a:gd name="connsiteY3" fmla="*/ 46104 h 514830"/>
                  <a:gd name="connsiteX4" fmla="*/ 1229445 w 2358998"/>
                  <a:gd name="connsiteY4" fmla="*/ 453358 h 514830"/>
                  <a:gd name="connsiteX5" fmla="*/ 614089 w 2358998"/>
                  <a:gd name="connsiteY5" fmla="*/ 222837 h 514830"/>
                  <a:gd name="connsiteX6" fmla="*/ 0 w 2358998"/>
                  <a:gd name="connsiteY6" fmla="*/ 0 h 514830"/>
                  <a:gd name="connsiteX0" fmla="*/ 0 w 2358998"/>
                  <a:gd name="connsiteY0" fmla="*/ 46104 h 560934"/>
                  <a:gd name="connsiteX1" fmla="*/ 1214077 w 2358998"/>
                  <a:gd name="connsiteY1" fmla="*/ 560934 h 560934"/>
                  <a:gd name="connsiteX2" fmla="*/ 2358998 w 2358998"/>
                  <a:gd name="connsiteY2" fmla="*/ 138312 h 560934"/>
                  <a:gd name="connsiteX3" fmla="*/ 2343630 w 2358998"/>
                  <a:gd name="connsiteY3" fmla="*/ 92208 h 560934"/>
                  <a:gd name="connsiteX4" fmla="*/ 1229445 w 2358998"/>
                  <a:gd name="connsiteY4" fmla="*/ 499462 h 560934"/>
                  <a:gd name="connsiteX5" fmla="*/ 14979 w 2358998"/>
                  <a:gd name="connsiteY5" fmla="*/ 0 h 560934"/>
                  <a:gd name="connsiteX6" fmla="*/ 0 w 2358998"/>
                  <a:gd name="connsiteY6" fmla="*/ 46104 h 560934"/>
                  <a:gd name="connsiteX0" fmla="*/ 0 w 2372923"/>
                  <a:gd name="connsiteY0" fmla="*/ 46104 h 560934"/>
                  <a:gd name="connsiteX1" fmla="*/ 1214077 w 2372923"/>
                  <a:gd name="connsiteY1" fmla="*/ 560934 h 560934"/>
                  <a:gd name="connsiteX2" fmla="*/ 2372923 w 2372923"/>
                  <a:gd name="connsiteY2" fmla="*/ 138312 h 560934"/>
                  <a:gd name="connsiteX3" fmla="*/ 2343630 w 2372923"/>
                  <a:gd name="connsiteY3" fmla="*/ 92208 h 560934"/>
                  <a:gd name="connsiteX4" fmla="*/ 1229445 w 2372923"/>
                  <a:gd name="connsiteY4" fmla="*/ 499462 h 560934"/>
                  <a:gd name="connsiteX5" fmla="*/ 14979 w 2372923"/>
                  <a:gd name="connsiteY5" fmla="*/ 0 h 560934"/>
                  <a:gd name="connsiteX6" fmla="*/ 0 w 2372923"/>
                  <a:gd name="connsiteY6" fmla="*/ 46104 h 560934"/>
                  <a:gd name="connsiteX0" fmla="*/ 0 w 2372923"/>
                  <a:gd name="connsiteY0" fmla="*/ 46104 h 563315"/>
                  <a:gd name="connsiteX1" fmla="*/ 1228002 w 2372923"/>
                  <a:gd name="connsiteY1" fmla="*/ 563315 h 563315"/>
                  <a:gd name="connsiteX2" fmla="*/ 2372923 w 2372923"/>
                  <a:gd name="connsiteY2" fmla="*/ 138312 h 563315"/>
                  <a:gd name="connsiteX3" fmla="*/ 2343630 w 2372923"/>
                  <a:gd name="connsiteY3" fmla="*/ 92208 h 563315"/>
                  <a:gd name="connsiteX4" fmla="*/ 1229445 w 2372923"/>
                  <a:gd name="connsiteY4" fmla="*/ 499462 h 563315"/>
                  <a:gd name="connsiteX5" fmla="*/ 14979 w 2372923"/>
                  <a:gd name="connsiteY5" fmla="*/ 0 h 563315"/>
                  <a:gd name="connsiteX6" fmla="*/ 0 w 2372923"/>
                  <a:gd name="connsiteY6" fmla="*/ 46104 h 56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2923" h="563315">
                    <a:moveTo>
                      <a:pt x="0" y="46104"/>
                    </a:moveTo>
                    <a:lnTo>
                      <a:pt x="1228002" y="563315"/>
                    </a:lnTo>
                    <a:lnTo>
                      <a:pt x="2372923" y="138312"/>
                    </a:lnTo>
                    <a:lnTo>
                      <a:pt x="2343630" y="92208"/>
                    </a:lnTo>
                    <a:lnTo>
                      <a:pt x="1229445" y="499462"/>
                    </a:lnTo>
                    <a:lnTo>
                      <a:pt x="14979" y="0"/>
                    </a:lnTo>
                    <a:lnTo>
                      <a:pt x="0" y="461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912908" fontAlgn="base">
                  <a:spcBef>
                    <a:spcPct val="0"/>
                  </a:spcBef>
                  <a:spcAft>
                    <a:spcPct val="0"/>
                  </a:spcAft>
                </a:pPr>
                <a:endParaRPr lang="en-US" sz="1865"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3034118" y="3796750"/>
                <a:ext cx="63888" cy="899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912908" fontAlgn="base">
                  <a:spcBef>
                    <a:spcPct val="0"/>
                  </a:spcBef>
                  <a:spcAft>
                    <a:spcPct val="0"/>
                  </a:spcAft>
                </a:pPr>
                <a:endParaRPr lang="en-US" sz="1865" spc="-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Oval 2"/>
            <p:cNvSpPr/>
            <p:nvPr/>
          </p:nvSpPr>
          <p:spPr bwMode="auto">
            <a:xfrm>
              <a:off x="1509972" y="2544426"/>
              <a:ext cx="3104981" cy="2149660"/>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AEEF"/>
            </a:solidFill>
            <a:ln>
              <a:solidFill>
                <a:srgbClr val="00AE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912908" fontAlgn="base">
                <a:spcBef>
                  <a:spcPct val="0"/>
                </a:spcBef>
                <a:spcAft>
                  <a:spcPct val="0"/>
                </a:spcAft>
              </a:pPr>
              <a:endParaRPr lang="en-US" sz="1865" spc="-5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6" name="Picture 7" descr="C:\Users\Justin\Desktop\_Work_in_Progress\_MS\1407\cloud serv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8617" y="4576741"/>
            <a:ext cx="784526" cy="455050"/>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6" descr="C:\Users\Justin\Desktop\_Work_in_Progress\_MS\1407\cloud computin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82965" y="4580649"/>
            <a:ext cx="857008" cy="442089"/>
          </a:xfrm>
          <a:prstGeom prst="rect">
            <a:avLst/>
          </a:prstGeom>
          <a:noFill/>
          <a:extLst>
            <a:ext uri="{909E8E84-426E-40dd-AFC4-6F175D3DCCD1}">
              <a14:hiddenFill xmlns="" xmlns:a14="http://schemas.microsoft.com/office/drawing/2010/main">
                <a:solidFill>
                  <a:srgbClr val="FFFFFF"/>
                </a:solidFill>
              </a14:hiddenFill>
            </a:ext>
          </a:extLst>
        </p:spPr>
      </p:pic>
      <p:sp>
        <p:nvSpPr>
          <p:cNvPr id="70" name="Left-Right Arrow 69"/>
          <p:cNvSpPr/>
          <p:nvPr/>
        </p:nvSpPr>
        <p:spPr>
          <a:xfrm>
            <a:off x="9290250" y="4756875"/>
            <a:ext cx="599418" cy="263890"/>
          </a:xfrm>
          <a:prstGeom prst="leftRightArrow">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71" name="Title 9"/>
          <p:cNvSpPr txBox="1">
            <a:spLocks/>
          </p:cNvSpPr>
          <p:nvPr/>
        </p:nvSpPr>
        <p:spPr>
          <a:xfrm>
            <a:off x="9699784" y="1988872"/>
            <a:ext cx="2038379" cy="664541"/>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pPr algn="ctr"/>
            <a:r>
              <a:rPr sz="2399">
                <a:solidFill>
                  <a:srgbClr val="5B9BD5"/>
                </a:solidFill>
                <a:latin typeface="Segoe UI Light" panose="020B0502040204020203" pitchFamily="34" charset="0"/>
                <a:cs typeface="Segoe UI Light" panose="020B0502040204020203" pitchFamily="34" charset="0"/>
              </a:rPr>
              <a:t>Azure</a:t>
            </a:r>
          </a:p>
          <a:p>
            <a:pPr algn="ctr"/>
            <a:r>
              <a:rPr sz="2399">
                <a:solidFill>
                  <a:srgbClr val="5B9BD5"/>
                </a:solidFill>
                <a:latin typeface="Segoe UI Light" panose="020B0502040204020203" pitchFamily="34" charset="0"/>
                <a:cs typeface="Segoe UI Light" panose="020B0502040204020203" pitchFamily="34" charset="0"/>
              </a:rPr>
              <a:t>production cloud</a:t>
            </a:r>
          </a:p>
        </p:txBody>
      </p:sp>
      <p:sp>
        <p:nvSpPr>
          <p:cNvPr id="73" name="Rectangle 72"/>
          <p:cNvSpPr/>
          <p:nvPr/>
        </p:nvSpPr>
        <p:spPr>
          <a:xfrm>
            <a:off x="9515749" y="1903094"/>
            <a:ext cx="2392483" cy="4844393"/>
          </a:xfrm>
          <a:prstGeom prst="rect">
            <a:avLst/>
          </a:prstGeom>
          <a:no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prstClr val="white"/>
              </a:solidFill>
            </a:endParaRPr>
          </a:p>
        </p:txBody>
      </p:sp>
      <p:sp>
        <p:nvSpPr>
          <p:cNvPr id="75" name="Rectangle 74"/>
          <p:cNvSpPr/>
          <p:nvPr/>
        </p:nvSpPr>
        <p:spPr>
          <a:xfrm>
            <a:off x="5427738" y="3886222"/>
            <a:ext cx="660079" cy="4425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50" dirty="0">
                <a:solidFill>
                  <a:prstClr val="white"/>
                </a:solidFill>
              </a:rPr>
              <a:t>Web sites</a:t>
            </a:r>
          </a:p>
        </p:txBody>
      </p:sp>
      <p:sp>
        <p:nvSpPr>
          <p:cNvPr id="76" name="Rectangle 75"/>
          <p:cNvSpPr/>
          <p:nvPr/>
        </p:nvSpPr>
        <p:spPr>
          <a:xfrm>
            <a:off x="1188440" y="4292649"/>
            <a:ext cx="959344" cy="550972"/>
          </a:xfrm>
          <a:prstGeom prst="rect">
            <a:avLst/>
          </a:prstGeom>
          <a:solidFill>
            <a:srgbClr val="00AEEF"/>
          </a:solidFill>
          <a:ln w="38100">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smtClean="0">
                <a:solidFill>
                  <a:srgbClr val="FFFFFF"/>
                </a:solidFill>
              </a:rPr>
              <a:t>Developer </a:t>
            </a:r>
            <a:r>
              <a:rPr lang="en-US" sz="1100" dirty="0">
                <a:solidFill>
                  <a:srgbClr val="FFFFFF"/>
                </a:solidFill>
              </a:rPr>
              <a:t>and test tools</a:t>
            </a:r>
          </a:p>
        </p:txBody>
      </p:sp>
      <p:sp>
        <p:nvSpPr>
          <p:cNvPr id="77" name="Title 9"/>
          <p:cNvSpPr txBox="1">
            <a:spLocks/>
          </p:cNvSpPr>
          <p:nvPr/>
        </p:nvSpPr>
        <p:spPr>
          <a:xfrm>
            <a:off x="10264912" y="5429632"/>
            <a:ext cx="1313589" cy="553741"/>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pPr algn="ctr"/>
            <a:r>
              <a:rPr sz="1999">
                <a:solidFill>
                  <a:prstClr val="black">
                    <a:lumMod val="65000"/>
                    <a:lumOff val="35000"/>
                  </a:prstClr>
                </a:solidFill>
                <a:latin typeface="Segoe UI Light" panose="020B0502040204020203" pitchFamily="34" charset="0"/>
                <a:cs typeface="Segoe UI Light" panose="020B0502040204020203" pitchFamily="34" charset="0"/>
              </a:rPr>
              <a:t>Infrastructure and Apps</a:t>
            </a:r>
          </a:p>
        </p:txBody>
      </p:sp>
      <p:sp>
        <p:nvSpPr>
          <p:cNvPr id="79" name="Title 9"/>
          <p:cNvSpPr txBox="1">
            <a:spLocks/>
          </p:cNvSpPr>
          <p:nvPr/>
        </p:nvSpPr>
        <p:spPr>
          <a:xfrm>
            <a:off x="3799342" y="2165068"/>
            <a:ext cx="4716033" cy="332270"/>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pPr algn="ctr"/>
            <a:r>
              <a:rPr sz="2399">
                <a:solidFill>
                  <a:srgbClr val="5B9BD5"/>
                </a:solidFill>
                <a:latin typeface="Segoe UI Light" panose="020B0502040204020203" pitchFamily="34" charset="0"/>
                <a:cs typeface="Segoe UI Light" panose="020B0502040204020203" pitchFamily="34" charset="0"/>
              </a:rPr>
              <a:t>Azure dev and test cloud</a:t>
            </a:r>
          </a:p>
        </p:txBody>
      </p:sp>
      <p:pic>
        <p:nvPicPr>
          <p:cNvPr id="80" name="Picture 79" descr="\\MAGNUM\Projects\Microsoft\Cloud Power FY12\Design\ICONS_PNG\Tower.png"/>
          <p:cNvPicPr>
            <a:picLocks noChangeAspect="1" noChangeArrowheads="1"/>
          </p:cNvPicPr>
          <p:nvPr/>
        </p:nvPicPr>
        <p:blipFill>
          <a:blip r:embed="rId9" cstate="print">
            <a:lum bright="100000" contrast="100000"/>
            <a:extLst>
              <a:ext uri="{28A0092B-C50C-407E-A947-70E740481C1C}">
                <a14:useLocalDpi xmlns:a14="http://schemas.microsoft.com/office/drawing/2010/main" val="0"/>
              </a:ext>
            </a:extLst>
          </a:blip>
          <a:stretch>
            <a:fillRect/>
          </a:stretch>
        </p:blipFill>
        <p:spPr bwMode="auto">
          <a:xfrm>
            <a:off x="2926454" y="1347944"/>
            <a:ext cx="568524" cy="505355"/>
          </a:xfrm>
          <a:prstGeom prst="rect">
            <a:avLst/>
          </a:prstGeom>
          <a:noFill/>
        </p:spPr>
      </p:pic>
      <p:sp>
        <p:nvSpPr>
          <p:cNvPr id="81" name="TextBox 80"/>
          <p:cNvSpPr txBox="1"/>
          <p:nvPr/>
        </p:nvSpPr>
        <p:spPr>
          <a:xfrm>
            <a:off x="212030" y="5837742"/>
            <a:ext cx="2016792" cy="374695"/>
          </a:xfrm>
          <a:prstGeom prst="rect">
            <a:avLst/>
          </a:prstGeom>
          <a:noFill/>
        </p:spPr>
        <p:txBody>
          <a:bodyPr wrap="none" rtlCol="0">
            <a:spAutoFit/>
          </a:bodyPr>
          <a:lstStyle/>
          <a:p>
            <a:pPr algn="ctr" defTabSz="914038"/>
            <a:r>
              <a:rPr lang="en-US" sz="1799" dirty="0">
                <a:solidFill>
                  <a:prstClr val="black"/>
                </a:solidFill>
                <a:latin typeface="Segoe UI Light" panose="020B0502040204020203" pitchFamily="34" charset="0"/>
                <a:cs typeface="Segoe UI Light" panose="020B0502040204020203" pitchFamily="34" charset="0"/>
              </a:rPr>
              <a:t>Production servers</a:t>
            </a:r>
          </a:p>
        </p:txBody>
      </p:sp>
      <p:sp>
        <p:nvSpPr>
          <p:cNvPr id="58" name="Rounded Rectangle 57"/>
          <p:cNvSpPr/>
          <p:nvPr/>
        </p:nvSpPr>
        <p:spPr>
          <a:xfrm>
            <a:off x="348992" y="2739259"/>
            <a:ext cx="11469847" cy="795297"/>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999">
              <a:solidFill>
                <a:prstClr val="white"/>
              </a:solidFill>
            </a:endParaRPr>
          </a:p>
        </p:txBody>
      </p:sp>
      <p:sp>
        <p:nvSpPr>
          <p:cNvPr id="59" name="Title 9"/>
          <p:cNvSpPr txBox="1">
            <a:spLocks/>
          </p:cNvSpPr>
          <p:nvPr/>
        </p:nvSpPr>
        <p:spPr>
          <a:xfrm>
            <a:off x="446347" y="2925881"/>
            <a:ext cx="2305002" cy="470770"/>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sz="1799" dirty="0">
                <a:solidFill>
                  <a:schemeClr val="tx1"/>
                </a:solidFill>
                <a:latin typeface="Segoe UI Light" panose="020B0502040204020203" pitchFamily="34" charset="0"/>
                <a:cs typeface="Segoe UI Light" panose="020B0502040204020203" pitchFamily="34" charset="0"/>
              </a:rPr>
              <a:t>App Lifecycle Services</a:t>
            </a:r>
          </a:p>
          <a:p>
            <a:r>
              <a:rPr sz="1600" dirty="0">
                <a:solidFill>
                  <a:schemeClr val="tx1"/>
                </a:solidFill>
                <a:latin typeface="Segoe UI Light" panose="020B0502040204020203" pitchFamily="34" charset="0"/>
                <a:cs typeface="Segoe UI Light" panose="020B0502040204020203" pitchFamily="34" charset="0"/>
              </a:rPr>
              <a:t>(Cloud </a:t>
            </a:r>
            <a:r>
              <a:rPr sz="1600" dirty="0" smtClean="0">
                <a:solidFill>
                  <a:schemeClr val="tx1"/>
                </a:solidFill>
                <a:latin typeface="Segoe UI Light" panose="020B0502040204020203" pitchFamily="34" charset="0"/>
                <a:cs typeface="Segoe UI Light" panose="020B0502040204020203" pitchFamily="34" charset="0"/>
              </a:rPr>
              <a:t>&amp; On </a:t>
            </a:r>
            <a:r>
              <a:rPr sz="1600" dirty="0">
                <a:solidFill>
                  <a:schemeClr val="tx1"/>
                </a:solidFill>
                <a:latin typeface="Segoe UI Light" panose="020B0502040204020203" pitchFamily="34" charset="0"/>
                <a:cs typeface="Segoe UI Light" panose="020B0502040204020203" pitchFamily="34" charset="0"/>
              </a:rPr>
              <a:t>Prem)</a:t>
            </a:r>
          </a:p>
        </p:txBody>
      </p:sp>
      <p:sp>
        <p:nvSpPr>
          <p:cNvPr id="61" name="Rectangle 60"/>
          <p:cNvSpPr/>
          <p:nvPr/>
        </p:nvSpPr>
        <p:spPr>
          <a:xfrm>
            <a:off x="2271423" y="2894578"/>
            <a:ext cx="1151338" cy="550972"/>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Project management tools</a:t>
            </a:r>
          </a:p>
        </p:txBody>
      </p:sp>
      <p:sp>
        <p:nvSpPr>
          <p:cNvPr id="67" name="Rectangle 66"/>
          <p:cNvSpPr/>
          <p:nvPr/>
        </p:nvSpPr>
        <p:spPr>
          <a:xfrm>
            <a:off x="3470080" y="2891033"/>
            <a:ext cx="897174" cy="558064"/>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Version &amp; Source Control</a:t>
            </a:r>
          </a:p>
        </p:txBody>
      </p:sp>
      <p:sp>
        <p:nvSpPr>
          <p:cNvPr id="69" name="Rectangle 68"/>
          <p:cNvSpPr/>
          <p:nvPr/>
        </p:nvSpPr>
        <p:spPr>
          <a:xfrm>
            <a:off x="4413984" y="2891033"/>
            <a:ext cx="903181" cy="558064"/>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Build</a:t>
            </a:r>
          </a:p>
        </p:txBody>
      </p:sp>
      <p:sp>
        <p:nvSpPr>
          <p:cNvPr id="72" name="Rectangle 71"/>
          <p:cNvSpPr/>
          <p:nvPr/>
        </p:nvSpPr>
        <p:spPr>
          <a:xfrm>
            <a:off x="5350715" y="2891033"/>
            <a:ext cx="1037091" cy="558064"/>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Testing</a:t>
            </a:r>
          </a:p>
          <a:p>
            <a:pPr algn="ctr" defTabSz="914038"/>
            <a:r>
              <a:rPr lang="en-US" sz="1100" dirty="0">
                <a:solidFill>
                  <a:prstClr val="white"/>
                </a:solidFill>
              </a:rPr>
              <a:t>Services</a:t>
            </a:r>
          </a:p>
        </p:txBody>
      </p:sp>
      <p:sp>
        <p:nvSpPr>
          <p:cNvPr id="74" name="Rectangle 73"/>
          <p:cNvSpPr/>
          <p:nvPr/>
        </p:nvSpPr>
        <p:spPr>
          <a:xfrm>
            <a:off x="7579404" y="2895616"/>
            <a:ext cx="1010064" cy="548896"/>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Diagnostics</a:t>
            </a:r>
          </a:p>
        </p:txBody>
      </p:sp>
      <p:sp>
        <p:nvSpPr>
          <p:cNvPr id="82" name="Rectangle 81"/>
          <p:cNvSpPr/>
          <p:nvPr/>
        </p:nvSpPr>
        <p:spPr>
          <a:xfrm>
            <a:off x="8623278" y="2901977"/>
            <a:ext cx="1034420" cy="536175"/>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Cloud</a:t>
            </a:r>
          </a:p>
          <a:p>
            <a:pPr algn="ctr" defTabSz="914038"/>
            <a:r>
              <a:rPr lang="en-US" sz="1100" dirty="0">
                <a:solidFill>
                  <a:prstClr val="white"/>
                </a:solidFill>
              </a:rPr>
              <a:t> Continuous Delivery</a:t>
            </a:r>
          </a:p>
        </p:txBody>
      </p:sp>
      <p:sp>
        <p:nvSpPr>
          <p:cNvPr id="83" name="Rectangle 82"/>
          <p:cNvSpPr/>
          <p:nvPr/>
        </p:nvSpPr>
        <p:spPr>
          <a:xfrm>
            <a:off x="9697149" y="2891033"/>
            <a:ext cx="977138" cy="558064"/>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Analytics</a:t>
            </a:r>
          </a:p>
        </p:txBody>
      </p:sp>
      <p:sp>
        <p:nvSpPr>
          <p:cNvPr id="84" name="Rectangle 83"/>
          <p:cNvSpPr/>
          <p:nvPr/>
        </p:nvSpPr>
        <p:spPr>
          <a:xfrm>
            <a:off x="6412105" y="2895616"/>
            <a:ext cx="1131088" cy="548896"/>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Monitoring</a:t>
            </a:r>
          </a:p>
        </p:txBody>
      </p:sp>
      <p:sp>
        <p:nvSpPr>
          <p:cNvPr id="85" name="Cloud 84"/>
          <p:cNvSpPr/>
          <p:nvPr/>
        </p:nvSpPr>
        <p:spPr>
          <a:xfrm>
            <a:off x="7901696" y="5120388"/>
            <a:ext cx="1241618" cy="693541"/>
          </a:xfrm>
          <a:prstGeom prst="cloud">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00" b="1" dirty="0" smtClean="0">
                <a:solidFill>
                  <a:srgbClr val="FFFFFF"/>
                </a:solidFill>
              </a:rPr>
              <a:t>Azure </a:t>
            </a:r>
            <a:r>
              <a:rPr lang="en-US" sz="1050" b="1" u="sng" dirty="0">
                <a:solidFill>
                  <a:srgbClr val="FFFFFF"/>
                </a:solidFill>
              </a:rPr>
              <a:t>IaaS </a:t>
            </a:r>
            <a:r>
              <a:rPr lang="en-US" sz="1000" b="1" dirty="0">
                <a:solidFill>
                  <a:srgbClr val="FFFFFF"/>
                </a:solidFill>
              </a:rPr>
              <a:t>Cloud</a:t>
            </a:r>
          </a:p>
        </p:txBody>
      </p:sp>
      <p:sp>
        <p:nvSpPr>
          <p:cNvPr id="86" name="Cloud 85"/>
          <p:cNvSpPr/>
          <p:nvPr/>
        </p:nvSpPr>
        <p:spPr>
          <a:xfrm>
            <a:off x="7976393" y="2055704"/>
            <a:ext cx="1490286" cy="783925"/>
          </a:xfrm>
          <a:prstGeom prst="cloud">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000" b="1" dirty="0">
                <a:solidFill>
                  <a:srgbClr val="FFFFFF"/>
                </a:solidFill>
              </a:rPr>
              <a:t>Visual Studio Services Cloud</a:t>
            </a:r>
          </a:p>
        </p:txBody>
      </p:sp>
      <p:sp>
        <p:nvSpPr>
          <p:cNvPr id="78" name="Rectangle 2"/>
          <p:cNvSpPr/>
          <p:nvPr/>
        </p:nvSpPr>
        <p:spPr>
          <a:xfrm>
            <a:off x="10711543" y="2891033"/>
            <a:ext cx="999448" cy="558064"/>
          </a:xfrm>
          <a:prstGeom prst="rect">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US" sz="1100" dirty="0">
                <a:solidFill>
                  <a:prstClr val="white"/>
                </a:solidFill>
              </a:rPr>
              <a:t>Lab </a:t>
            </a:r>
            <a:r>
              <a:rPr lang="en-US" sz="1100" dirty="0" err="1">
                <a:solidFill>
                  <a:prstClr val="white"/>
                </a:solidFill>
              </a:rPr>
              <a:t>Mgmt</a:t>
            </a:r>
            <a:r>
              <a:rPr lang="en-US" sz="1100" dirty="0">
                <a:solidFill>
                  <a:prstClr val="white"/>
                </a:solidFill>
              </a:rPr>
              <a:t> Automation</a:t>
            </a:r>
          </a:p>
        </p:txBody>
      </p:sp>
    </p:spTree>
    <p:extLst>
      <p:ext uri="{BB962C8B-B14F-4D97-AF65-F5344CB8AC3E}">
        <p14:creationId xmlns:p14="http://schemas.microsoft.com/office/powerpoint/2010/main" val="248478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37149117"/>
              </p:ext>
            </p:extLst>
          </p:nvPr>
        </p:nvGraphicFramePr>
        <p:xfrm>
          <a:off x="448468" y="1190078"/>
          <a:ext cx="11202270" cy="5417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269997" y="288092"/>
            <a:ext cx="11147432" cy="761747"/>
          </a:xfrm>
          <a:prstGeom prst="rect">
            <a:avLst/>
          </a:prstGeom>
        </p:spPr>
        <p:txBody>
          <a:bodyPr vert="horz" wrap="square" lIns="0" tIns="0" rIns="0" bIns="0" rtlCol="0" anchor="t">
            <a:spAutoFit/>
          </a:bodyPr>
          <a:lstStyle>
            <a:lvl1pPr algn="l" defTabSz="914240" rtl="0" fontAlgn="base">
              <a:lnSpc>
                <a:spcPct val="90000"/>
              </a:lnSpc>
              <a:spcBef>
                <a:spcPct val="0"/>
              </a:spcBef>
              <a:spcAft>
                <a:spcPct val="0"/>
              </a:spcAft>
              <a:defRPr lang="en-US" sz="5500" kern="1200" spc="-100" dirty="0">
                <a:ln w="3175">
                  <a:noFill/>
                </a:ln>
                <a:solidFill>
                  <a:srgbClr val="68217A"/>
                </a:solidFill>
                <a:latin typeface="Segoe UI Light" pitchFamily="34" charset="0"/>
                <a:ea typeface="ＭＳ Ｐゴシック" charset="0"/>
                <a:cs typeface="Arial" charset="0"/>
              </a:defRPr>
            </a:lvl1pPr>
            <a:lvl2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2pPr>
            <a:lvl3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3pPr>
            <a:lvl4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4pPr>
            <a:lvl5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5pPr>
            <a:lvl6pPr marL="60949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6pPr>
            <a:lvl7pPr marL="1218987" algn="l" defTabSz="914240" rtl="0" fontAlgn="base">
              <a:lnSpc>
                <a:spcPct val="90000"/>
              </a:lnSpc>
              <a:spcBef>
                <a:spcPct val="0"/>
              </a:spcBef>
              <a:spcAft>
                <a:spcPct val="0"/>
              </a:spcAft>
              <a:defRPr sz="5500">
                <a:solidFill>
                  <a:schemeClr val="tx1"/>
                </a:solidFill>
                <a:latin typeface="Segoe UI Light" charset="0"/>
                <a:ea typeface="ＭＳ Ｐゴシック" charset="0"/>
              </a:defRPr>
            </a:lvl7pPr>
            <a:lvl8pPr marL="1828480" algn="l" defTabSz="914240" rtl="0" fontAlgn="base">
              <a:lnSpc>
                <a:spcPct val="90000"/>
              </a:lnSpc>
              <a:spcBef>
                <a:spcPct val="0"/>
              </a:spcBef>
              <a:spcAft>
                <a:spcPct val="0"/>
              </a:spcAft>
              <a:defRPr sz="5500">
                <a:solidFill>
                  <a:schemeClr val="tx1"/>
                </a:solidFill>
                <a:latin typeface="Segoe UI Light" charset="0"/>
                <a:ea typeface="ＭＳ Ｐゴシック" charset="0"/>
              </a:defRPr>
            </a:lvl8pPr>
            <a:lvl9pPr marL="243797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9pPr>
          </a:lstStyle>
          <a:p>
            <a:r>
              <a:rPr lang="en-US" dirty="0" smtClean="0"/>
              <a:t>Azure MSDN benefits improved!</a:t>
            </a:r>
            <a:endParaRPr lang="en-US" dirty="0"/>
          </a:p>
        </p:txBody>
      </p:sp>
    </p:spTree>
    <p:extLst>
      <p:ext uri="{BB962C8B-B14F-4D97-AF65-F5344CB8AC3E}">
        <p14:creationId xmlns:p14="http://schemas.microsoft.com/office/powerpoint/2010/main" val="9426466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sIxaS.wjUOR3gl5m4Avt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vReach PPT 1">
      <a:majorFont>
        <a:latin typeface="News Gothic Com Thin"/>
        <a:ea typeface=""/>
        <a:cs typeface=""/>
      </a:majorFont>
      <a:minorFont>
        <a:latin typeface="News Gothic Com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8a5dbd9fd66acca66277113a5d7377c8">
  <xsd:schema xmlns:xsd="http://www.w3.org/2001/XMLSchema" xmlns:xs="http://www.w3.org/2001/XMLSchema" xmlns:p="http://schemas.microsoft.com/office/2006/metadata/properties" targetNamespace="http://schemas.microsoft.com/office/2006/metadata/properties" ma:root="true" ma:fieldsID="bc6a2b259f4c2e073cce92cc8c4bfd9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A2DF4-7B63-428E-9DA9-569F464BA4BE}"/>
</file>

<file path=customXml/itemProps2.xml><?xml version="1.0" encoding="utf-8"?>
<ds:datastoreItem xmlns:ds="http://schemas.openxmlformats.org/officeDocument/2006/customXml" ds:itemID="{69B2F97D-0457-4986-9734-D03EB073C5EA}"/>
</file>

<file path=customXml/itemProps3.xml><?xml version="1.0" encoding="utf-8"?>
<ds:datastoreItem xmlns:ds="http://schemas.openxmlformats.org/officeDocument/2006/customXml" ds:itemID="{B882D8D6-9D38-4159-A398-AAC3689D3D7C}"/>
</file>

<file path=docProps/app.xml><?xml version="1.0" encoding="utf-8"?>
<Properties xmlns="http://schemas.openxmlformats.org/officeDocument/2006/extended-properties" xmlns:vt="http://schemas.openxmlformats.org/officeDocument/2006/docPropsVTypes">
  <TotalTime>22487</TotalTime>
  <Words>4337</Words>
  <Application>Microsoft Office PowerPoint</Application>
  <PresentationFormat>Custom</PresentationFormat>
  <Paragraphs>569</Paragraphs>
  <Slides>37</Slides>
  <Notes>20</Notes>
  <HiddenSlides>1</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37</vt:i4>
      </vt:variant>
    </vt:vector>
  </HeadingPairs>
  <TitlesOfParts>
    <vt:vector size="54" baseType="lpstr">
      <vt:lpstr>メイリオ</vt:lpstr>
      <vt:lpstr>ＭＳ Ｐゴシック</vt:lpstr>
      <vt:lpstr>Arial</vt:lpstr>
      <vt:lpstr>Calibri</vt:lpstr>
      <vt:lpstr>Consolas</vt:lpstr>
      <vt:lpstr>News Gothic Com Thin</vt:lpstr>
      <vt:lpstr>Segoe Light</vt:lpstr>
      <vt:lpstr>Segoe UI</vt:lpstr>
      <vt:lpstr>Segoe UI Light</vt:lpstr>
      <vt:lpstr>Segoe UI Semibold</vt:lpstr>
      <vt:lpstr>Times New Roman</vt:lpstr>
      <vt:lpstr>Wingdings</vt:lpstr>
      <vt:lpstr>MS1444_Windows Azure Template 16x9_r08a</vt:lpstr>
      <vt:lpstr>White with Consolas font for code slides</vt:lpstr>
      <vt:lpstr>1_White with Consolas font for code slides</vt:lpstr>
      <vt:lpstr>1_MS1444_Windows Azure Template 16x9_r08a</vt:lpstr>
      <vt:lpstr>Office Theme</vt:lpstr>
      <vt:lpstr>Introduction to Modern Dev/Test Practices</vt:lpstr>
      <vt:lpstr>Not going to talk about unit testing</vt:lpstr>
      <vt:lpstr>Some Current Testing Challenges</vt:lpstr>
      <vt:lpstr>PowerPoint Presentation</vt:lpstr>
      <vt:lpstr>Why consider the cloud?</vt:lpstr>
      <vt:lpstr>Develop, test, run your apps</vt:lpstr>
      <vt:lpstr>Customer Stories</vt:lpstr>
      <vt:lpstr>PowerPoint Presentation</vt:lpstr>
      <vt:lpstr>PowerPoint Presentation</vt:lpstr>
      <vt:lpstr>Cloud innovation presents challenges for IT</vt:lpstr>
      <vt:lpstr>PowerPoint Presentation</vt:lpstr>
      <vt:lpstr>Getting Started with Virtual Machines</vt:lpstr>
      <vt:lpstr>How it Works – Option #1 Select from Image Gallery</vt:lpstr>
      <vt:lpstr>How it Works – Option #2 Bring your own custom VHD</vt:lpstr>
      <vt:lpstr>Develop, test, run your apps</vt:lpstr>
      <vt:lpstr>Extend your infrastructure</vt:lpstr>
      <vt:lpstr>PowerPoint Presentation</vt:lpstr>
      <vt:lpstr>PowerShell for Automation and Advanced Management</vt:lpstr>
      <vt:lpstr>Destroy  Aggressively</vt:lpstr>
      <vt:lpstr>PowerPoint Presentation</vt:lpstr>
      <vt:lpstr>Develop &amp; test new apps using  Windows Azure and SQL Server</vt:lpstr>
      <vt:lpstr>PowerPoint Presentation</vt:lpstr>
      <vt:lpstr>PowerPoint Presentation</vt:lpstr>
      <vt:lpstr>External Load Generation</vt:lpstr>
      <vt:lpstr>External Load Generation</vt:lpstr>
      <vt:lpstr>Test for Scale Unit</vt:lpstr>
      <vt:lpstr>Disposable Deployments</vt:lpstr>
      <vt:lpstr>Web sites</vt:lpstr>
      <vt:lpstr>Web sites </vt:lpstr>
      <vt:lpstr>Web sites </vt:lpstr>
      <vt:lpstr>Web sites </vt:lpstr>
      <vt:lpstr>Web sites</vt:lpstr>
      <vt:lpstr>A story of a Facebook App</vt:lpstr>
      <vt:lpstr>DEMO  </vt:lpstr>
      <vt:lpstr>HANDS-ON LAB </vt:lpstr>
      <vt:lpstr>PowerPoint Presentation</vt:lpstr>
      <vt:lpstr>PowerPoint Presentation</vt:lpstr>
    </vt:vector>
  </TitlesOfParts>
  <Manager/>
  <Company>Microsoft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DevTest on Windows Azure</dc:title>
  <dc:subject>Windows Azure</dc:subject>
  <dc:creator>adgroc@microsoft.com</dc:creator>
  <cp:keywords/>
  <dc:description/>
  <cp:lastModifiedBy>Brian Prince (DPE)</cp:lastModifiedBy>
  <cp:revision>676</cp:revision>
  <cp:lastPrinted>2011-12-06T05:57:58Z</cp:lastPrinted>
  <dcterms:created xsi:type="dcterms:W3CDTF">2011-03-29T16:07:22Z</dcterms:created>
  <dcterms:modified xsi:type="dcterms:W3CDTF">2013-10-25T13:36:00Z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IsMyDocuments">
    <vt:bool>true</vt:bool>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